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71"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4C8765-DBA8-4E6F-8DB9-ADF8CDAC0002}"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994B253D-226E-4446-B7B9-094BB6DC4B0C}">
      <dgm:prSet/>
      <dgm:spPr/>
      <dgm:t>
        <a:bodyPr/>
        <a:lstStyle/>
        <a:p>
          <a:r>
            <a:rPr lang="en-IN" b="1"/>
            <a:t>·  High Resource Demand: Running GenAI and LLMs typically requires powerful GPUs, limiting accessibility.</a:t>
          </a:r>
          <a:endParaRPr lang="en-US"/>
        </a:p>
      </dgm:t>
    </dgm:pt>
    <dgm:pt modelId="{9F2588F6-008C-4297-BCAF-091BC9E28B88}" type="parTrans" cxnId="{71DB8667-05D3-4325-B4A0-A2A2A3656BE7}">
      <dgm:prSet/>
      <dgm:spPr/>
      <dgm:t>
        <a:bodyPr/>
        <a:lstStyle/>
        <a:p>
          <a:endParaRPr lang="en-US"/>
        </a:p>
      </dgm:t>
    </dgm:pt>
    <dgm:pt modelId="{BA6FE55E-5B99-4627-A4B8-BE7AC873DAD5}" type="sibTrans" cxnId="{71DB8667-05D3-4325-B4A0-A2A2A3656BE7}">
      <dgm:prSet/>
      <dgm:spPr/>
      <dgm:t>
        <a:bodyPr/>
        <a:lstStyle/>
        <a:p>
          <a:pPr>
            <a:lnSpc>
              <a:spcPct val="100000"/>
            </a:lnSpc>
          </a:pPr>
          <a:endParaRPr lang="en-US"/>
        </a:p>
      </dgm:t>
    </dgm:pt>
    <dgm:pt modelId="{EFD7EE41-4CEC-43E0-B96B-5D3EC79393F1}">
      <dgm:prSet/>
      <dgm:spPr/>
      <dgm:t>
        <a:bodyPr/>
        <a:lstStyle/>
        <a:p>
          <a:r>
            <a:rPr lang="en-IN" b="1"/>
            <a:t>·  Need for CPU Solutions: There is a pressing need for AI inference and fine-tuning solutions on CPUs, especially for Intel AI laptops.</a:t>
          </a:r>
          <a:endParaRPr lang="en-US"/>
        </a:p>
      </dgm:t>
    </dgm:pt>
    <dgm:pt modelId="{B91E9D21-79B5-4380-A690-C895A58668D3}" type="parTrans" cxnId="{843F59D9-6B4D-44D6-9640-F47F61379A0D}">
      <dgm:prSet/>
      <dgm:spPr/>
      <dgm:t>
        <a:bodyPr/>
        <a:lstStyle/>
        <a:p>
          <a:endParaRPr lang="en-US"/>
        </a:p>
      </dgm:t>
    </dgm:pt>
    <dgm:pt modelId="{4516BED9-3197-461B-9248-8C07813433B1}" type="sibTrans" cxnId="{843F59D9-6B4D-44D6-9640-F47F61379A0D}">
      <dgm:prSet/>
      <dgm:spPr/>
      <dgm:t>
        <a:bodyPr/>
        <a:lstStyle/>
        <a:p>
          <a:pPr>
            <a:lnSpc>
              <a:spcPct val="100000"/>
            </a:lnSpc>
          </a:pPr>
          <a:endParaRPr lang="en-US"/>
        </a:p>
      </dgm:t>
    </dgm:pt>
    <dgm:pt modelId="{2D9F0ED8-C8CB-4124-B05A-F6582C3870A3}">
      <dgm:prSet/>
      <dgm:spPr/>
      <dgm:t>
        <a:bodyPr/>
        <a:lstStyle/>
        <a:p>
          <a:r>
            <a:rPr lang="en-IN" b="1"/>
            <a:t>·  Intel OpenVINO Optimization: OpenVINO optimizes AI models to run efficiently on CPUs, reducing costs and energy consumption.</a:t>
          </a:r>
          <a:endParaRPr lang="en-US"/>
        </a:p>
      </dgm:t>
    </dgm:pt>
    <dgm:pt modelId="{2971A9BF-7F04-4B7B-970F-7D334CF56609}" type="parTrans" cxnId="{8B16CDD5-6449-40FC-A2E3-1DCEF0993070}">
      <dgm:prSet/>
      <dgm:spPr/>
      <dgm:t>
        <a:bodyPr/>
        <a:lstStyle/>
        <a:p>
          <a:endParaRPr lang="en-US"/>
        </a:p>
      </dgm:t>
    </dgm:pt>
    <dgm:pt modelId="{D8A948F5-36D5-4C5C-AE8C-6739FCCA9F5E}" type="sibTrans" cxnId="{8B16CDD5-6449-40FC-A2E3-1DCEF0993070}">
      <dgm:prSet/>
      <dgm:spPr/>
      <dgm:t>
        <a:bodyPr/>
        <a:lstStyle/>
        <a:p>
          <a:pPr>
            <a:lnSpc>
              <a:spcPct val="100000"/>
            </a:lnSpc>
          </a:pPr>
          <a:endParaRPr lang="en-US"/>
        </a:p>
      </dgm:t>
    </dgm:pt>
    <dgm:pt modelId="{BBCECA20-90D0-441C-A27D-51B5CF4D943A}">
      <dgm:prSet/>
      <dgm:spPr/>
      <dgm:t>
        <a:bodyPr/>
        <a:lstStyle/>
        <a:p>
          <a:r>
            <a:rPr lang="en-IN" b="1"/>
            <a:t>·  Democratizing AI: These technologies make advanced AI tools more accessible and portable, fostering innovation and expanding the impact of AI.</a:t>
          </a:r>
          <a:endParaRPr lang="en-US"/>
        </a:p>
      </dgm:t>
    </dgm:pt>
    <dgm:pt modelId="{0CB69B1E-F62B-4BC3-A45F-E1AEC80CAF16}" type="parTrans" cxnId="{8353DE7C-3097-4952-99AE-C4187BC7621B}">
      <dgm:prSet/>
      <dgm:spPr/>
      <dgm:t>
        <a:bodyPr/>
        <a:lstStyle/>
        <a:p>
          <a:endParaRPr lang="en-US"/>
        </a:p>
      </dgm:t>
    </dgm:pt>
    <dgm:pt modelId="{7B68B9F5-8F49-44BF-9569-E288F167952B}" type="sibTrans" cxnId="{8353DE7C-3097-4952-99AE-C4187BC7621B}">
      <dgm:prSet/>
      <dgm:spPr/>
      <dgm:t>
        <a:bodyPr/>
        <a:lstStyle/>
        <a:p>
          <a:endParaRPr lang="en-US"/>
        </a:p>
      </dgm:t>
    </dgm:pt>
    <dgm:pt modelId="{73EF8DEB-F3D1-4196-8396-8800715D78D8}" type="pres">
      <dgm:prSet presAssocID="{A94C8765-DBA8-4E6F-8DB9-ADF8CDAC0002}" presName="linear" presStyleCnt="0">
        <dgm:presLayoutVars>
          <dgm:animLvl val="lvl"/>
          <dgm:resizeHandles val="exact"/>
        </dgm:presLayoutVars>
      </dgm:prSet>
      <dgm:spPr/>
    </dgm:pt>
    <dgm:pt modelId="{F1D705B2-8133-48F7-A114-719FE37A86F9}" type="pres">
      <dgm:prSet presAssocID="{994B253D-226E-4446-B7B9-094BB6DC4B0C}" presName="parentText" presStyleLbl="node1" presStyleIdx="0" presStyleCnt="4">
        <dgm:presLayoutVars>
          <dgm:chMax val="0"/>
          <dgm:bulletEnabled val="1"/>
        </dgm:presLayoutVars>
      </dgm:prSet>
      <dgm:spPr/>
    </dgm:pt>
    <dgm:pt modelId="{04273CBA-51C1-48DC-A6B3-08BDCD29CF85}" type="pres">
      <dgm:prSet presAssocID="{BA6FE55E-5B99-4627-A4B8-BE7AC873DAD5}" presName="spacer" presStyleCnt="0"/>
      <dgm:spPr/>
    </dgm:pt>
    <dgm:pt modelId="{4079916B-6B1F-4733-B143-936A16C9A4ED}" type="pres">
      <dgm:prSet presAssocID="{EFD7EE41-4CEC-43E0-B96B-5D3EC79393F1}" presName="parentText" presStyleLbl="node1" presStyleIdx="1" presStyleCnt="4">
        <dgm:presLayoutVars>
          <dgm:chMax val="0"/>
          <dgm:bulletEnabled val="1"/>
        </dgm:presLayoutVars>
      </dgm:prSet>
      <dgm:spPr/>
    </dgm:pt>
    <dgm:pt modelId="{A7FAF4E4-D3A3-4D0F-870A-0A65759A8FDA}" type="pres">
      <dgm:prSet presAssocID="{4516BED9-3197-461B-9248-8C07813433B1}" presName="spacer" presStyleCnt="0"/>
      <dgm:spPr/>
    </dgm:pt>
    <dgm:pt modelId="{3D6B7E0D-8934-436B-AFBA-21ACD435CEE0}" type="pres">
      <dgm:prSet presAssocID="{2D9F0ED8-C8CB-4124-B05A-F6582C3870A3}" presName="parentText" presStyleLbl="node1" presStyleIdx="2" presStyleCnt="4">
        <dgm:presLayoutVars>
          <dgm:chMax val="0"/>
          <dgm:bulletEnabled val="1"/>
        </dgm:presLayoutVars>
      </dgm:prSet>
      <dgm:spPr/>
    </dgm:pt>
    <dgm:pt modelId="{83501B57-B24E-4479-9B19-4F5B5F62591E}" type="pres">
      <dgm:prSet presAssocID="{D8A948F5-36D5-4C5C-AE8C-6739FCCA9F5E}" presName="spacer" presStyleCnt="0"/>
      <dgm:spPr/>
    </dgm:pt>
    <dgm:pt modelId="{4DF1FC3B-98FD-4606-B9AE-E6CF9845FE77}" type="pres">
      <dgm:prSet presAssocID="{BBCECA20-90D0-441C-A27D-51B5CF4D943A}" presName="parentText" presStyleLbl="node1" presStyleIdx="3" presStyleCnt="4">
        <dgm:presLayoutVars>
          <dgm:chMax val="0"/>
          <dgm:bulletEnabled val="1"/>
        </dgm:presLayoutVars>
      </dgm:prSet>
      <dgm:spPr/>
    </dgm:pt>
  </dgm:ptLst>
  <dgm:cxnLst>
    <dgm:cxn modelId="{61E51A3C-9298-4D21-B4FA-38C98E0FED48}" type="presOf" srcId="{994B253D-226E-4446-B7B9-094BB6DC4B0C}" destId="{F1D705B2-8133-48F7-A114-719FE37A86F9}" srcOrd="0" destOrd="0" presId="urn:microsoft.com/office/officeart/2005/8/layout/vList2"/>
    <dgm:cxn modelId="{71DB8667-05D3-4325-B4A0-A2A2A3656BE7}" srcId="{A94C8765-DBA8-4E6F-8DB9-ADF8CDAC0002}" destId="{994B253D-226E-4446-B7B9-094BB6DC4B0C}" srcOrd="0" destOrd="0" parTransId="{9F2588F6-008C-4297-BCAF-091BC9E28B88}" sibTransId="{BA6FE55E-5B99-4627-A4B8-BE7AC873DAD5}"/>
    <dgm:cxn modelId="{00A9DF4B-25F4-4788-A190-A56843AA514A}" type="presOf" srcId="{2D9F0ED8-C8CB-4124-B05A-F6582C3870A3}" destId="{3D6B7E0D-8934-436B-AFBA-21ACD435CEE0}" srcOrd="0" destOrd="0" presId="urn:microsoft.com/office/officeart/2005/8/layout/vList2"/>
    <dgm:cxn modelId="{91DCF174-AD0D-4E30-BA3B-8F69C9EA00DB}" type="presOf" srcId="{BBCECA20-90D0-441C-A27D-51B5CF4D943A}" destId="{4DF1FC3B-98FD-4606-B9AE-E6CF9845FE77}" srcOrd="0" destOrd="0" presId="urn:microsoft.com/office/officeart/2005/8/layout/vList2"/>
    <dgm:cxn modelId="{8353DE7C-3097-4952-99AE-C4187BC7621B}" srcId="{A94C8765-DBA8-4E6F-8DB9-ADF8CDAC0002}" destId="{BBCECA20-90D0-441C-A27D-51B5CF4D943A}" srcOrd="3" destOrd="0" parTransId="{0CB69B1E-F62B-4BC3-A45F-E1AEC80CAF16}" sibTransId="{7B68B9F5-8F49-44BF-9569-E288F167952B}"/>
    <dgm:cxn modelId="{EA8759A8-9E99-4F8C-803A-E9F4C39FCAAB}" type="presOf" srcId="{EFD7EE41-4CEC-43E0-B96B-5D3EC79393F1}" destId="{4079916B-6B1F-4733-B143-936A16C9A4ED}" srcOrd="0" destOrd="0" presId="urn:microsoft.com/office/officeart/2005/8/layout/vList2"/>
    <dgm:cxn modelId="{FC979EBA-B704-41A0-9E93-B210263E4C4D}" type="presOf" srcId="{A94C8765-DBA8-4E6F-8DB9-ADF8CDAC0002}" destId="{73EF8DEB-F3D1-4196-8396-8800715D78D8}" srcOrd="0" destOrd="0" presId="urn:microsoft.com/office/officeart/2005/8/layout/vList2"/>
    <dgm:cxn modelId="{8B16CDD5-6449-40FC-A2E3-1DCEF0993070}" srcId="{A94C8765-DBA8-4E6F-8DB9-ADF8CDAC0002}" destId="{2D9F0ED8-C8CB-4124-B05A-F6582C3870A3}" srcOrd="2" destOrd="0" parTransId="{2971A9BF-7F04-4B7B-970F-7D334CF56609}" sibTransId="{D8A948F5-36D5-4C5C-AE8C-6739FCCA9F5E}"/>
    <dgm:cxn modelId="{843F59D9-6B4D-44D6-9640-F47F61379A0D}" srcId="{A94C8765-DBA8-4E6F-8DB9-ADF8CDAC0002}" destId="{EFD7EE41-4CEC-43E0-B96B-5D3EC79393F1}" srcOrd="1" destOrd="0" parTransId="{B91E9D21-79B5-4380-A690-C895A58668D3}" sibTransId="{4516BED9-3197-461B-9248-8C07813433B1}"/>
    <dgm:cxn modelId="{DCC94EEE-0BC6-4A99-AC0C-E13495DB4FBB}" type="presParOf" srcId="{73EF8DEB-F3D1-4196-8396-8800715D78D8}" destId="{F1D705B2-8133-48F7-A114-719FE37A86F9}" srcOrd="0" destOrd="0" presId="urn:microsoft.com/office/officeart/2005/8/layout/vList2"/>
    <dgm:cxn modelId="{B5C4D109-DCC1-496A-AC80-8C635AA09CEC}" type="presParOf" srcId="{73EF8DEB-F3D1-4196-8396-8800715D78D8}" destId="{04273CBA-51C1-48DC-A6B3-08BDCD29CF85}" srcOrd="1" destOrd="0" presId="urn:microsoft.com/office/officeart/2005/8/layout/vList2"/>
    <dgm:cxn modelId="{8C3B2149-8D85-4A12-A95C-6A455EC0F0CA}" type="presParOf" srcId="{73EF8DEB-F3D1-4196-8396-8800715D78D8}" destId="{4079916B-6B1F-4733-B143-936A16C9A4ED}" srcOrd="2" destOrd="0" presId="urn:microsoft.com/office/officeart/2005/8/layout/vList2"/>
    <dgm:cxn modelId="{B8F2E578-0EA4-4FAB-9306-49FC5BCD0AC2}" type="presParOf" srcId="{73EF8DEB-F3D1-4196-8396-8800715D78D8}" destId="{A7FAF4E4-D3A3-4D0F-870A-0A65759A8FDA}" srcOrd="3" destOrd="0" presId="urn:microsoft.com/office/officeart/2005/8/layout/vList2"/>
    <dgm:cxn modelId="{B8EAE708-2666-4C6D-A79C-83B79EB2D961}" type="presParOf" srcId="{73EF8DEB-F3D1-4196-8396-8800715D78D8}" destId="{3D6B7E0D-8934-436B-AFBA-21ACD435CEE0}" srcOrd="4" destOrd="0" presId="urn:microsoft.com/office/officeart/2005/8/layout/vList2"/>
    <dgm:cxn modelId="{A9992E04-72A4-4DFF-81B3-83890C0D3CBD}" type="presParOf" srcId="{73EF8DEB-F3D1-4196-8396-8800715D78D8}" destId="{83501B57-B24E-4479-9B19-4F5B5F62591E}" srcOrd="5" destOrd="0" presId="urn:microsoft.com/office/officeart/2005/8/layout/vList2"/>
    <dgm:cxn modelId="{D3F24EE1-D9DF-4CC3-B105-DC42661AB98C}" type="presParOf" srcId="{73EF8DEB-F3D1-4196-8396-8800715D78D8}" destId="{4DF1FC3B-98FD-4606-B9AE-E6CF9845FE7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8A9F02-F717-428A-A763-B460E574532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01AD41A-96AB-45E2-9156-ED72C7E20158}">
      <dgm:prSet custT="1"/>
      <dgm:spPr/>
      <dgm:t>
        <a:bodyPr/>
        <a:lstStyle/>
        <a:p>
          <a:pPr>
            <a:lnSpc>
              <a:spcPct val="100000"/>
            </a:lnSpc>
          </a:pPr>
          <a:r>
            <a:rPr lang="en-IN" sz="1600" b="1" dirty="0" err="1"/>
            <a:t>TinyLlama</a:t>
          </a:r>
          <a:r>
            <a:rPr lang="en-IN" sz="1600" b="1" dirty="0"/>
            <a:t> </a:t>
          </a:r>
          <a:r>
            <a:rPr lang="en-IN" sz="1600" b="1" dirty="0" err="1"/>
            <a:t>Model:Compact</a:t>
          </a:r>
          <a:r>
            <a:rPr lang="en-IN" sz="1600" b="1" dirty="0"/>
            <a:t> and Efficient: </a:t>
          </a:r>
          <a:r>
            <a:rPr lang="en-IN" sz="1600" b="1" dirty="0" err="1"/>
            <a:t>TinyLlama</a:t>
          </a:r>
          <a:r>
            <a:rPr lang="en-IN" sz="1600" b="1" dirty="0"/>
            <a:t> is a compact language model optimized for performance and resource efficiency, making it ideal for deployment on devices with limited computational power.</a:t>
          </a:r>
          <a:endParaRPr lang="en-US" sz="1600" dirty="0"/>
        </a:p>
      </dgm:t>
    </dgm:pt>
    <dgm:pt modelId="{411CCEE7-15EF-4540-A8A1-D5069FBC60EF}" type="parTrans" cxnId="{13D87F64-9E35-444F-9109-AA3B5BC62CE5}">
      <dgm:prSet/>
      <dgm:spPr/>
      <dgm:t>
        <a:bodyPr/>
        <a:lstStyle/>
        <a:p>
          <a:endParaRPr lang="en-US"/>
        </a:p>
      </dgm:t>
    </dgm:pt>
    <dgm:pt modelId="{3FAC6262-71D8-4234-8D43-748C528B5812}" type="sibTrans" cxnId="{13D87F64-9E35-444F-9109-AA3B5BC62CE5}">
      <dgm:prSet/>
      <dgm:spPr/>
      <dgm:t>
        <a:bodyPr/>
        <a:lstStyle/>
        <a:p>
          <a:endParaRPr lang="en-US"/>
        </a:p>
      </dgm:t>
    </dgm:pt>
    <dgm:pt modelId="{DFB1BF16-F2BD-49C0-8BBA-D52AC44ED5A5}">
      <dgm:prSet/>
      <dgm:spPr/>
      <dgm:t>
        <a:bodyPr/>
        <a:lstStyle/>
        <a:p>
          <a:pPr>
            <a:lnSpc>
              <a:spcPct val="100000"/>
            </a:lnSpc>
          </a:pPr>
          <a:r>
            <a:rPr lang="en-IN" b="1" dirty="0"/>
            <a:t>Intel® </a:t>
          </a:r>
          <a:r>
            <a:rPr lang="en-IN" b="1" dirty="0" err="1"/>
            <a:t>OpenVINO</a:t>
          </a:r>
          <a:r>
            <a:rPr lang="en-IN" b="1" dirty="0"/>
            <a:t>™ </a:t>
          </a:r>
          <a:r>
            <a:rPr lang="en-IN" b="1" dirty="0" err="1"/>
            <a:t>Optimization:Efficient</a:t>
          </a:r>
          <a:r>
            <a:rPr lang="en-IN" b="1" dirty="0"/>
            <a:t> AI Inference: Utilizes </a:t>
          </a:r>
          <a:r>
            <a:rPr lang="en-IN" b="1" dirty="0" err="1"/>
            <a:t>OpenVINO</a:t>
          </a:r>
          <a:r>
            <a:rPr lang="en-IN" b="1" dirty="0"/>
            <a:t> to optimize </a:t>
          </a:r>
          <a:r>
            <a:rPr lang="en-IN" b="1" dirty="0" err="1"/>
            <a:t>TinyLlama</a:t>
          </a:r>
          <a:r>
            <a:rPr lang="en-IN" b="1" dirty="0"/>
            <a:t> for efficient CPU inference, significantly enhancing performance on Intel AI laptops without the need for expensive GPUs</a:t>
          </a:r>
          <a:endParaRPr lang="en-US" dirty="0"/>
        </a:p>
      </dgm:t>
    </dgm:pt>
    <dgm:pt modelId="{23077195-B59E-4A8D-ACDB-084D75CF480A}" type="parTrans" cxnId="{DF023C00-EAD8-46AE-B574-696AD17A46F4}">
      <dgm:prSet/>
      <dgm:spPr/>
      <dgm:t>
        <a:bodyPr/>
        <a:lstStyle/>
        <a:p>
          <a:endParaRPr lang="en-US"/>
        </a:p>
      </dgm:t>
    </dgm:pt>
    <dgm:pt modelId="{1669180A-2DE9-4867-97E2-3AF045D74B23}" type="sibTrans" cxnId="{DF023C00-EAD8-46AE-B574-696AD17A46F4}">
      <dgm:prSet/>
      <dgm:spPr/>
      <dgm:t>
        <a:bodyPr/>
        <a:lstStyle/>
        <a:p>
          <a:endParaRPr lang="en-US"/>
        </a:p>
      </dgm:t>
    </dgm:pt>
    <dgm:pt modelId="{B8C52C29-7405-4EAB-826C-F988EBC98655}" type="pres">
      <dgm:prSet presAssocID="{DC8A9F02-F717-428A-A763-B460E5745329}" presName="root" presStyleCnt="0">
        <dgm:presLayoutVars>
          <dgm:dir/>
          <dgm:resizeHandles val="exact"/>
        </dgm:presLayoutVars>
      </dgm:prSet>
      <dgm:spPr/>
    </dgm:pt>
    <dgm:pt modelId="{59D49FD0-83EF-4808-8D4E-D6F92B3D7265}" type="pres">
      <dgm:prSet presAssocID="{C01AD41A-96AB-45E2-9156-ED72C7E20158}" presName="compNode" presStyleCnt="0"/>
      <dgm:spPr/>
    </dgm:pt>
    <dgm:pt modelId="{84146BA3-0107-403A-AD51-77F9BD535846}" type="pres">
      <dgm:prSet presAssocID="{C01AD41A-96AB-45E2-9156-ED72C7E20158}" presName="bgRect" presStyleLbl="bgShp" presStyleIdx="0" presStyleCnt="2"/>
      <dgm:spPr/>
    </dgm:pt>
    <dgm:pt modelId="{DB96F1E9-FB81-4451-8FCC-4C6D15DBB1BB}" type="pres">
      <dgm:prSet presAssocID="{C01AD41A-96AB-45E2-9156-ED72C7E2015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A1E54DBF-7F0F-47CE-91CD-883BAC59D89E}" type="pres">
      <dgm:prSet presAssocID="{C01AD41A-96AB-45E2-9156-ED72C7E20158}" presName="spaceRect" presStyleCnt="0"/>
      <dgm:spPr/>
    </dgm:pt>
    <dgm:pt modelId="{4E761651-2C21-4D35-8C21-3F8BB56AC72E}" type="pres">
      <dgm:prSet presAssocID="{C01AD41A-96AB-45E2-9156-ED72C7E20158}" presName="parTx" presStyleLbl="revTx" presStyleIdx="0" presStyleCnt="2" custScaleY="120834">
        <dgm:presLayoutVars>
          <dgm:chMax val="0"/>
          <dgm:chPref val="0"/>
        </dgm:presLayoutVars>
      </dgm:prSet>
      <dgm:spPr/>
    </dgm:pt>
    <dgm:pt modelId="{80C7CB2B-A5EF-48D4-B745-144E6A5815E2}" type="pres">
      <dgm:prSet presAssocID="{3FAC6262-71D8-4234-8D43-748C528B5812}" presName="sibTrans" presStyleCnt="0"/>
      <dgm:spPr/>
    </dgm:pt>
    <dgm:pt modelId="{38D3F114-0586-4483-A4F6-4E11680ABE85}" type="pres">
      <dgm:prSet presAssocID="{DFB1BF16-F2BD-49C0-8BBA-D52AC44ED5A5}" presName="compNode" presStyleCnt="0"/>
      <dgm:spPr/>
    </dgm:pt>
    <dgm:pt modelId="{C5BADE5A-3BFC-4014-AEF6-0063090FD780}" type="pres">
      <dgm:prSet presAssocID="{DFB1BF16-F2BD-49C0-8BBA-D52AC44ED5A5}" presName="bgRect" presStyleLbl="bgShp" presStyleIdx="1" presStyleCnt="2"/>
      <dgm:spPr/>
    </dgm:pt>
    <dgm:pt modelId="{607984AC-3160-4976-BCC5-3A1102AC6208}" type="pres">
      <dgm:prSet presAssocID="{DFB1BF16-F2BD-49C0-8BBA-D52AC44ED5A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114EA629-C1A8-44A6-A126-8018053843E5}" type="pres">
      <dgm:prSet presAssocID="{DFB1BF16-F2BD-49C0-8BBA-D52AC44ED5A5}" presName="spaceRect" presStyleCnt="0"/>
      <dgm:spPr/>
    </dgm:pt>
    <dgm:pt modelId="{97209E05-D881-441B-B3BE-3BD59B1FD87E}" type="pres">
      <dgm:prSet presAssocID="{DFB1BF16-F2BD-49C0-8BBA-D52AC44ED5A5}" presName="parTx" presStyleLbl="revTx" presStyleIdx="1" presStyleCnt="2">
        <dgm:presLayoutVars>
          <dgm:chMax val="0"/>
          <dgm:chPref val="0"/>
        </dgm:presLayoutVars>
      </dgm:prSet>
      <dgm:spPr/>
    </dgm:pt>
  </dgm:ptLst>
  <dgm:cxnLst>
    <dgm:cxn modelId="{DF023C00-EAD8-46AE-B574-696AD17A46F4}" srcId="{DC8A9F02-F717-428A-A763-B460E5745329}" destId="{DFB1BF16-F2BD-49C0-8BBA-D52AC44ED5A5}" srcOrd="1" destOrd="0" parTransId="{23077195-B59E-4A8D-ACDB-084D75CF480A}" sibTransId="{1669180A-2DE9-4867-97E2-3AF045D74B23}"/>
    <dgm:cxn modelId="{492B0C3C-3702-4A5F-AFDB-3277AC7136C3}" type="presOf" srcId="{C01AD41A-96AB-45E2-9156-ED72C7E20158}" destId="{4E761651-2C21-4D35-8C21-3F8BB56AC72E}" srcOrd="0" destOrd="0" presId="urn:microsoft.com/office/officeart/2018/2/layout/IconVerticalSolidList"/>
    <dgm:cxn modelId="{13D87F64-9E35-444F-9109-AA3B5BC62CE5}" srcId="{DC8A9F02-F717-428A-A763-B460E5745329}" destId="{C01AD41A-96AB-45E2-9156-ED72C7E20158}" srcOrd="0" destOrd="0" parTransId="{411CCEE7-15EF-4540-A8A1-D5069FBC60EF}" sibTransId="{3FAC6262-71D8-4234-8D43-748C528B5812}"/>
    <dgm:cxn modelId="{2B704FAF-44A9-4120-BD81-375269F80E3E}" type="presOf" srcId="{DC8A9F02-F717-428A-A763-B460E5745329}" destId="{B8C52C29-7405-4EAB-826C-F988EBC98655}" srcOrd="0" destOrd="0" presId="urn:microsoft.com/office/officeart/2018/2/layout/IconVerticalSolidList"/>
    <dgm:cxn modelId="{D89D28BF-BBE3-4A26-8F33-7B15DCCC0376}" type="presOf" srcId="{DFB1BF16-F2BD-49C0-8BBA-D52AC44ED5A5}" destId="{97209E05-D881-441B-B3BE-3BD59B1FD87E}" srcOrd="0" destOrd="0" presId="urn:microsoft.com/office/officeart/2018/2/layout/IconVerticalSolidList"/>
    <dgm:cxn modelId="{8BE27197-CF3A-4323-8786-6D09B92280EA}" type="presParOf" srcId="{B8C52C29-7405-4EAB-826C-F988EBC98655}" destId="{59D49FD0-83EF-4808-8D4E-D6F92B3D7265}" srcOrd="0" destOrd="0" presId="urn:microsoft.com/office/officeart/2018/2/layout/IconVerticalSolidList"/>
    <dgm:cxn modelId="{31425079-00D9-4C2B-A97D-7CA2E8032FE8}" type="presParOf" srcId="{59D49FD0-83EF-4808-8D4E-D6F92B3D7265}" destId="{84146BA3-0107-403A-AD51-77F9BD535846}" srcOrd="0" destOrd="0" presId="urn:microsoft.com/office/officeart/2018/2/layout/IconVerticalSolidList"/>
    <dgm:cxn modelId="{61829AF5-5684-411F-A335-2E61E9B4713A}" type="presParOf" srcId="{59D49FD0-83EF-4808-8D4E-D6F92B3D7265}" destId="{DB96F1E9-FB81-4451-8FCC-4C6D15DBB1BB}" srcOrd="1" destOrd="0" presId="urn:microsoft.com/office/officeart/2018/2/layout/IconVerticalSolidList"/>
    <dgm:cxn modelId="{7F691919-0563-4FFC-8864-C0CBC30390AA}" type="presParOf" srcId="{59D49FD0-83EF-4808-8D4E-D6F92B3D7265}" destId="{A1E54DBF-7F0F-47CE-91CD-883BAC59D89E}" srcOrd="2" destOrd="0" presId="urn:microsoft.com/office/officeart/2018/2/layout/IconVerticalSolidList"/>
    <dgm:cxn modelId="{2B3CC11F-1330-422E-877C-0BC5E517F293}" type="presParOf" srcId="{59D49FD0-83EF-4808-8D4E-D6F92B3D7265}" destId="{4E761651-2C21-4D35-8C21-3F8BB56AC72E}" srcOrd="3" destOrd="0" presId="urn:microsoft.com/office/officeart/2018/2/layout/IconVerticalSolidList"/>
    <dgm:cxn modelId="{4EB7DBC0-E4A8-4FB1-A727-04A7D4C82263}" type="presParOf" srcId="{B8C52C29-7405-4EAB-826C-F988EBC98655}" destId="{80C7CB2B-A5EF-48D4-B745-144E6A5815E2}" srcOrd="1" destOrd="0" presId="urn:microsoft.com/office/officeart/2018/2/layout/IconVerticalSolidList"/>
    <dgm:cxn modelId="{1D45D942-DA3D-43E0-A887-042B08C4EE1A}" type="presParOf" srcId="{B8C52C29-7405-4EAB-826C-F988EBC98655}" destId="{38D3F114-0586-4483-A4F6-4E11680ABE85}" srcOrd="2" destOrd="0" presId="urn:microsoft.com/office/officeart/2018/2/layout/IconVerticalSolidList"/>
    <dgm:cxn modelId="{4DFDBCB3-DF32-4D5A-BEDA-3B3C08835E9F}" type="presParOf" srcId="{38D3F114-0586-4483-A4F6-4E11680ABE85}" destId="{C5BADE5A-3BFC-4014-AEF6-0063090FD780}" srcOrd="0" destOrd="0" presId="urn:microsoft.com/office/officeart/2018/2/layout/IconVerticalSolidList"/>
    <dgm:cxn modelId="{AE8DBA75-0AB8-47E1-A503-9CACCCE8E7FA}" type="presParOf" srcId="{38D3F114-0586-4483-A4F6-4E11680ABE85}" destId="{607984AC-3160-4976-BCC5-3A1102AC6208}" srcOrd="1" destOrd="0" presId="urn:microsoft.com/office/officeart/2018/2/layout/IconVerticalSolidList"/>
    <dgm:cxn modelId="{FD2101F5-6BEE-42D7-9457-B0C6F1FB888F}" type="presParOf" srcId="{38D3F114-0586-4483-A4F6-4E11680ABE85}" destId="{114EA629-C1A8-44A6-A126-8018053843E5}" srcOrd="2" destOrd="0" presId="urn:microsoft.com/office/officeart/2018/2/layout/IconVerticalSolidList"/>
    <dgm:cxn modelId="{67189F65-F216-46AE-B146-38A4E02A6CF9}" type="presParOf" srcId="{38D3F114-0586-4483-A4F6-4E11680ABE85}" destId="{97209E05-D881-441B-B3BE-3BD59B1FD87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89AFFA-8CBC-43F1-B799-45E6DC82183E}" type="doc">
      <dgm:prSet loTypeId="urn:microsoft.com/office/officeart/2005/8/layout/matrix2" loCatId="matrix" qsTypeId="urn:microsoft.com/office/officeart/2005/8/quickstyle/simple4" qsCatId="simple" csTypeId="urn:microsoft.com/office/officeart/2005/8/colors/colorful2" csCatId="colorful" phldr="1"/>
      <dgm:spPr/>
      <dgm:t>
        <a:bodyPr/>
        <a:lstStyle/>
        <a:p>
          <a:endParaRPr lang="en-US"/>
        </a:p>
      </dgm:t>
    </dgm:pt>
    <dgm:pt modelId="{825D467B-A148-4096-9E11-CB63A6075B8F}">
      <dgm:prSet/>
      <dgm:spPr/>
      <dgm:t>
        <a:bodyPr/>
        <a:lstStyle/>
        <a:p>
          <a:r>
            <a:rPr lang="en-US" b="0" i="0" baseline="0" dirty="0"/>
            <a:t>·  </a:t>
          </a:r>
          <a:r>
            <a:rPr lang="en-US" b="1" i="0" baseline="0" dirty="0"/>
            <a:t>Content</a:t>
          </a:r>
          <a:r>
            <a:rPr lang="en-US" b="0" i="0" baseline="0" dirty="0"/>
            <a:t>: The dataset includes color names and their respective RGB values stored in a CSV format. It is designed for tasks such as color recognition and generation. For instance, it might be used to train models that assist color-blind individuals in recognizing and differentiating colors.</a:t>
          </a:r>
          <a:endParaRPr lang="en-US" dirty="0"/>
        </a:p>
      </dgm:t>
    </dgm:pt>
    <dgm:pt modelId="{EF3C5AD3-F81D-4889-86AB-CE2BE87EB560}" type="parTrans" cxnId="{3046A4C8-2EE9-417C-B2DE-20C2D997C73E}">
      <dgm:prSet/>
      <dgm:spPr/>
      <dgm:t>
        <a:bodyPr/>
        <a:lstStyle/>
        <a:p>
          <a:endParaRPr lang="en-US"/>
        </a:p>
      </dgm:t>
    </dgm:pt>
    <dgm:pt modelId="{2135B372-0657-43C6-A5BE-CDB5162C8D98}" type="sibTrans" cxnId="{3046A4C8-2EE9-417C-B2DE-20C2D997C73E}">
      <dgm:prSet/>
      <dgm:spPr/>
      <dgm:t>
        <a:bodyPr/>
        <a:lstStyle/>
        <a:p>
          <a:endParaRPr lang="en-US"/>
        </a:p>
      </dgm:t>
    </dgm:pt>
    <dgm:pt modelId="{6062FF3F-830F-49F5-B45D-0C30010EE7B0}">
      <dgm:prSet/>
      <dgm:spPr/>
      <dgm:t>
        <a:bodyPr/>
        <a:lstStyle/>
        <a:p>
          <a:r>
            <a:rPr lang="en-US" b="0" i="0" baseline="0" dirty="0"/>
            <a:t>·  </a:t>
          </a:r>
          <a:r>
            <a:rPr lang="en-US" b="1" i="0" baseline="0" dirty="0"/>
            <a:t>Structure</a:t>
          </a:r>
          <a:r>
            <a:rPr lang="en-US" b="0" i="0" baseline="0" dirty="0"/>
            <a:t>: The dataset is organized into directories based on common colors. Each directory contains images that prominently feature the respective color, helping to train models to recognize and categorize colors accurately. For example, directories may include images named blue_car.jpg and red_dress.jpg in their respective blue and red directories​​.</a:t>
          </a:r>
          <a:endParaRPr lang="en-US" dirty="0"/>
        </a:p>
      </dgm:t>
    </dgm:pt>
    <dgm:pt modelId="{15986B06-ACD8-4A43-AEA0-4E8CA6021A07}" type="parTrans" cxnId="{8188C90A-2FBA-4123-B029-AB632320DE28}">
      <dgm:prSet/>
      <dgm:spPr/>
      <dgm:t>
        <a:bodyPr/>
        <a:lstStyle/>
        <a:p>
          <a:endParaRPr lang="en-US"/>
        </a:p>
      </dgm:t>
    </dgm:pt>
    <dgm:pt modelId="{BA4BD0C9-91B2-40E6-906D-FFDC0F602FE6}" type="sibTrans" cxnId="{8188C90A-2FBA-4123-B029-AB632320DE28}">
      <dgm:prSet/>
      <dgm:spPr/>
      <dgm:t>
        <a:bodyPr/>
        <a:lstStyle/>
        <a:p>
          <a:endParaRPr lang="en-US"/>
        </a:p>
      </dgm:t>
    </dgm:pt>
    <dgm:pt modelId="{FE7FE581-059C-4FCE-AEA4-D055D2D7F203}">
      <dgm:prSet/>
      <dgm:spPr/>
      <dgm:t>
        <a:bodyPr/>
        <a:lstStyle/>
        <a:p>
          <a:r>
            <a:rPr lang="en-US" b="0" i="0" baseline="0"/>
            <a:t>·  </a:t>
          </a:r>
          <a:r>
            <a:rPr lang="en-US" b="1" i="0" baseline="0"/>
            <a:t>Applications</a:t>
          </a:r>
          <a:r>
            <a:rPr lang="en-US" b="0" i="0" baseline="0"/>
            <a:t>: This dataset can be used in various machine learning tasks, including color classification, text generation related to color descriptions, and text-to-image generation where accurate color depiction is crucial. It is particularly useful in developing tools for color-blind individuals and enhancing real-time machine translation systems for color descriptions​.</a:t>
          </a:r>
          <a:endParaRPr lang="en-US"/>
        </a:p>
      </dgm:t>
    </dgm:pt>
    <dgm:pt modelId="{0AAE9803-AA06-4286-915B-56CCA6894B24}" type="parTrans" cxnId="{E647E635-03DD-472E-9C4A-E05794C60E6B}">
      <dgm:prSet/>
      <dgm:spPr/>
      <dgm:t>
        <a:bodyPr/>
        <a:lstStyle/>
        <a:p>
          <a:endParaRPr lang="en-US"/>
        </a:p>
      </dgm:t>
    </dgm:pt>
    <dgm:pt modelId="{225F5011-A257-45B7-8E1D-FDC46C973DEF}" type="sibTrans" cxnId="{E647E635-03DD-472E-9C4A-E05794C60E6B}">
      <dgm:prSet/>
      <dgm:spPr/>
      <dgm:t>
        <a:bodyPr/>
        <a:lstStyle/>
        <a:p>
          <a:endParaRPr lang="en-US"/>
        </a:p>
      </dgm:t>
    </dgm:pt>
    <dgm:pt modelId="{390E5570-DC2C-4320-AD35-58703CBC7B3B}">
      <dgm:prSet/>
      <dgm:spPr/>
      <dgm:t>
        <a:bodyPr/>
        <a:lstStyle/>
        <a:p>
          <a:r>
            <a:rPr lang="en-US" b="0" i="0" baseline="0"/>
            <a:t>·  </a:t>
          </a:r>
          <a:r>
            <a:rPr lang="en-US" b="1" i="0" baseline="0"/>
            <a:t>Training Data and Sources</a:t>
          </a:r>
          <a:r>
            <a:rPr lang="en-US" b="0" i="0" baseline="0"/>
            <a:t>: Images within the dataset are often sourced from the internet and are categorized to cover a wide range of colors. Contributors are encouraged to provide high-quality images with appropriate licensing to improve the dataset's diversity and compliance.</a:t>
          </a:r>
          <a:endParaRPr lang="en-US"/>
        </a:p>
      </dgm:t>
    </dgm:pt>
    <dgm:pt modelId="{31B75B97-F406-4920-8F76-ED84336F428B}" type="parTrans" cxnId="{7BB3413A-B6F9-43C2-914D-4D445D20A4AC}">
      <dgm:prSet/>
      <dgm:spPr/>
      <dgm:t>
        <a:bodyPr/>
        <a:lstStyle/>
        <a:p>
          <a:endParaRPr lang="en-US"/>
        </a:p>
      </dgm:t>
    </dgm:pt>
    <dgm:pt modelId="{56D450A9-14D9-42DF-858A-31B1A15AAC60}" type="sibTrans" cxnId="{7BB3413A-B6F9-43C2-914D-4D445D20A4AC}">
      <dgm:prSet/>
      <dgm:spPr/>
      <dgm:t>
        <a:bodyPr/>
        <a:lstStyle/>
        <a:p>
          <a:endParaRPr lang="en-US"/>
        </a:p>
      </dgm:t>
    </dgm:pt>
    <dgm:pt modelId="{3C78F6DC-A236-40CB-9187-0BCEBB2994AF}" type="pres">
      <dgm:prSet presAssocID="{4289AFFA-8CBC-43F1-B799-45E6DC82183E}" presName="matrix" presStyleCnt="0">
        <dgm:presLayoutVars>
          <dgm:chMax val="1"/>
          <dgm:dir/>
          <dgm:resizeHandles val="exact"/>
        </dgm:presLayoutVars>
      </dgm:prSet>
      <dgm:spPr/>
    </dgm:pt>
    <dgm:pt modelId="{B98F37BE-5EAD-4B85-A131-EE0D7FD1B211}" type="pres">
      <dgm:prSet presAssocID="{4289AFFA-8CBC-43F1-B799-45E6DC82183E}" presName="axisShape" presStyleLbl="bgShp" presStyleIdx="0" presStyleCnt="1" custScaleX="102205" custScaleY="100000"/>
      <dgm:spPr/>
    </dgm:pt>
    <dgm:pt modelId="{04C61FE2-4993-45D8-8B0D-139226C4DAE4}" type="pres">
      <dgm:prSet presAssocID="{4289AFFA-8CBC-43F1-B799-45E6DC82183E}" presName="rect1" presStyleLbl="node1" presStyleIdx="0" presStyleCnt="4">
        <dgm:presLayoutVars>
          <dgm:chMax val="0"/>
          <dgm:chPref val="0"/>
          <dgm:bulletEnabled val="1"/>
        </dgm:presLayoutVars>
      </dgm:prSet>
      <dgm:spPr/>
    </dgm:pt>
    <dgm:pt modelId="{E3057509-E4C9-4D70-B814-48BC3C214058}" type="pres">
      <dgm:prSet presAssocID="{4289AFFA-8CBC-43F1-B799-45E6DC82183E}" presName="rect2" presStyleLbl="node1" presStyleIdx="1" presStyleCnt="4">
        <dgm:presLayoutVars>
          <dgm:chMax val="0"/>
          <dgm:chPref val="0"/>
          <dgm:bulletEnabled val="1"/>
        </dgm:presLayoutVars>
      </dgm:prSet>
      <dgm:spPr/>
    </dgm:pt>
    <dgm:pt modelId="{FD5D8572-DD54-4271-AA2B-5739DF626D4F}" type="pres">
      <dgm:prSet presAssocID="{4289AFFA-8CBC-43F1-B799-45E6DC82183E}" presName="rect3" presStyleLbl="node1" presStyleIdx="2" presStyleCnt="4">
        <dgm:presLayoutVars>
          <dgm:chMax val="0"/>
          <dgm:chPref val="0"/>
          <dgm:bulletEnabled val="1"/>
        </dgm:presLayoutVars>
      </dgm:prSet>
      <dgm:spPr/>
    </dgm:pt>
    <dgm:pt modelId="{F3A307C0-E76F-4F3C-8769-D5D95186DD2C}" type="pres">
      <dgm:prSet presAssocID="{4289AFFA-8CBC-43F1-B799-45E6DC82183E}" presName="rect4" presStyleLbl="node1" presStyleIdx="3" presStyleCnt="4">
        <dgm:presLayoutVars>
          <dgm:chMax val="0"/>
          <dgm:chPref val="0"/>
          <dgm:bulletEnabled val="1"/>
        </dgm:presLayoutVars>
      </dgm:prSet>
      <dgm:spPr/>
    </dgm:pt>
  </dgm:ptLst>
  <dgm:cxnLst>
    <dgm:cxn modelId="{8188C90A-2FBA-4123-B029-AB632320DE28}" srcId="{4289AFFA-8CBC-43F1-B799-45E6DC82183E}" destId="{6062FF3F-830F-49F5-B45D-0C30010EE7B0}" srcOrd="1" destOrd="0" parTransId="{15986B06-ACD8-4A43-AEA0-4E8CA6021A07}" sibTransId="{BA4BD0C9-91B2-40E6-906D-FFDC0F602FE6}"/>
    <dgm:cxn modelId="{6F75DC0D-B9BA-4FFC-926C-F3731E069C1E}" type="presOf" srcId="{390E5570-DC2C-4320-AD35-58703CBC7B3B}" destId="{F3A307C0-E76F-4F3C-8769-D5D95186DD2C}" srcOrd="0" destOrd="0" presId="urn:microsoft.com/office/officeart/2005/8/layout/matrix2"/>
    <dgm:cxn modelId="{E647E635-03DD-472E-9C4A-E05794C60E6B}" srcId="{4289AFFA-8CBC-43F1-B799-45E6DC82183E}" destId="{FE7FE581-059C-4FCE-AEA4-D055D2D7F203}" srcOrd="2" destOrd="0" parTransId="{0AAE9803-AA06-4286-915B-56CCA6894B24}" sibTransId="{225F5011-A257-45B7-8E1D-FDC46C973DEF}"/>
    <dgm:cxn modelId="{7BB3413A-B6F9-43C2-914D-4D445D20A4AC}" srcId="{4289AFFA-8CBC-43F1-B799-45E6DC82183E}" destId="{390E5570-DC2C-4320-AD35-58703CBC7B3B}" srcOrd="3" destOrd="0" parTransId="{31B75B97-F406-4920-8F76-ED84336F428B}" sibTransId="{56D450A9-14D9-42DF-858A-31B1A15AAC60}"/>
    <dgm:cxn modelId="{DDC6BD5B-0186-4BE7-8696-21CC7C7E02E1}" type="presOf" srcId="{4289AFFA-8CBC-43F1-B799-45E6DC82183E}" destId="{3C78F6DC-A236-40CB-9187-0BCEBB2994AF}" srcOrd="0" destOrd="0" presId="urn:microsoft.com/office/officeart/2005/8/layout/matrix2"/>
    <dgm:cxn modelId="{44AFF753-6130-461D-BC9B-4D92A4E4B30C}" type="presOf" srcId="{FE7FE581-059C-4FCE-AEA4-D055D2D7F203}" destId="{FD5D8572-DD54-4271-AA2B-5739DF626D4F}" srcOrd="0" destOrd="0" presId="urn:microsoft.com/office/officeart/2005/8/layout/matrix2"/>
    <dgm:cxn modelId="{3046A4C8-2EE9-417C-B2DE-20C2D997C73E}" srcId="{4289AFFA-8CBC-43F1-B799-45E6DC82183E}" destId="{825D467B-A148-4096-9E11-CB63A6075B8F}" srcOrd="0" destOrd="0" parTransId="{EF3C5AD3-F81D-4889-86AB-CE2BE87EB560}" sibTransId="{2135B372-0657-43C6-A5BE-CDB5162C8D98}"/>
    <dgm:cxn modelId="{97385BDD-B1C9-4D6F-A0CD-FB5E6472EC3C}" type="presOf" srcId="{825D467B-A148-4096-9E11-CB63A6075B8F}" destId="{04C61FE2-4993-45D8-8B0D-139226C4DAE4}" srcOrd="0" destOrd="0" presId="urn:microsoft.com/office/officeart/2005/8/layout/matrix2"/>
    <dgm:cxn modelId="{5ED46ADD-E1AC-4123-B7B3-21D6FD0164F2}" type="presOf" srcId="{6062FF3F-830F-49F5-B45D-0C30010EE7B0}" destId="{E3057509-E4C9-4D70-B814-48BC3C214058}" srcOrd="0" destOrd="0" presId="urn:microsoft.com/office/officeart/2005/8/layout/matrix2"/>
    <dgm:cxn modelId="{4E74A0E2-D261-416B-A491-BA720F968F3A}" type="presParOf" srcId="{3C78F6DC-A236-40CB-9187-0BCEBB2994AF}" destId="{B98F37BE-5EAD-4B85-A131-EE0D7FD1B211}" srcOrd="0" destOrd="0" presId="urn:microsoft.com/office/officeart/2005/8/layout/matrix2"/>
    <dgm:cxn modelId="{1BF6CA9D-D6C9-4AC4-A0FB-D05654E6A070}" type="presParOf" srcId="{3C78F6DC-A236-40CB-9187-0BCEBB2994AF}" destId="{04C61FE2-4993-45D8-8B0D-139226C4DAE4}" srcOrd="1" destOrd="0" presId="urn:microsoft.com/office/officeart/2005/8/layout/matrix2"/>
    <dgm:cxn modelId="{6FA99749-DBF9-4918-86D1-DF13AE7A6DDA}" type="presParOf" srcId="{3C78F6DC-A236-40CB-9187-0BCEBB2994AF}" destId="{E3057509-E4C9-4D70-B814-48BC3C214058}" srcOrd="2" destOrd="0" presId="urn:microsoft.com/office/officeart/2005/8/layout/matrix2"/>
    <dgm:cxn modelId="{E8C48770-18D2-41C8-93A7-082FA4561A40}" type="presParOf" srcId="{3C78F6DC-A236-40CB-9187-0BCEBB2994AF}" destId="{FD5D8572-DD54-4271-AA2B-5739DF626D4F}" srcOrd="3" destOrd="0" presId="urn:microsoft.com/office/officeart/2005/8/layout/matrix2"/>
    <dgm:cxn modelId="{BE0E99B0-64FF-40AE-88AC-E43D13FACED6}" type="presParOf" srcId="{3C78F6DC-A236-40CB-9187-0BCEBB2994AF}" destId="{F3A307C0-E76F-4F3C-8769-D5D95186DD2C}"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705B2-8133-48F7-A114-719FE37A86F9}">
      <dsp:nvSpPr>
        <dsp:cNvPr id="0" name=""/>
        <dsp:cNvSpPr/>
      </dsp:nvSpPr>
      <dsp:spPr>
        <a:xfrm>
          <a:off x="0" y="197465"/>
          <a:ext cx="3924300" cy="1011867"/>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a:t>·  High Resource Demand: Running GenAI and LLMs typically requires powerful GPUs, limiting accessibility.</a:t>
          </a:r>
          <a:endParaRPr lang="en-US" sz="1500" kern="1200"/>
        </a:p>
      </dsp:txBody>
      <dsp:txXfrm>
        <a:off x="49395" y="246860"/>
        <a:ext cx="3825510" cy="913077"/>
      </dsp:txXfrm>
    </dsp:sp>
    <dsp:sp modelId="{4079916B-6B1F-4733-B143-936A16C9A4ED}">
      <dsp:nvSpPr>
        <dsp:cNvPr id="0" name=""/>
        <dsp:cNvSpPr/>
      </dsp:nvSpPr>
      <dsp:spPr>
        <a:xfrm>
          <a:off x="0" y="1252532"/>
          <a:ext cx="3924300" cy="1011867"/>
        </a:xfrm>
        <a:prstGeom prst="roundRect">
          <a:avLst/>
        </a:prstGeom>
        <a:gradFill rotWithShape="0">
          <a:gsLst>
            <a:gs pos="0">
              <a:schemeClr val="accent2">
                <a:hueOff val="-904150"/>
                <a:satOff val="-552"/>
                <a:lumOff val="2157"/>
                <a:alphaOff val="0"/>
                <a:tint val="96000"/>
                <a:lumMod val="100000"/>
              </a:schemeClr>
            </a:gs>
            <a:gs pos="78000">
              <a:schemeClr val="accent2">
                <a:hueOff val="-904150"/>
                <a:satOff val="-552"/>
                <a:lumOff val="215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a:t>·  Need for CPU Solutions: There is a pressing need for AI inference and fine-tuning solutions on CPUs, especially for Intel AI laptops.</a:t>
          </a:r>
          <a:endParaRPr lang="en-US" sz="1500" kern="1200"/>
        </a:p>
      </dsp:txBody>
      <dsp:txXfrm>
        <a:off x="49395" y="1301927"/>
        <a:ext cx="3825510" cy="913077"/>
      </dsp:txXfrm>
    </dsp:sp>
    <dsp:sp modelId="{3D6B7E0D-8934-436B-AFBA-21ACD435CEE0}">
      <dsp:nvSpPr>
        <dsp:cNvPr id="0" name=""/>
        <dsp:cNvSpPr/>
      </dsp:nvSpPr>
      <dsp:spPr>
        <a:xfrm>
          <a:off x="0" y="2307599"/>
          <a:ext cx="3924300" cy="1011867"/>
        </a:xfrm>
        <a:prstGeom prst="roundRect">
          <a:avLst/>
        </a:prstGeom>
        <a:gradFill rotWithShape="0">
          <a:gsLst>
            <a:gs pos="0">
              <a:schemeClr val="accent2">
                <a:hueOff val="-1808300"/>
                <a:satOff val="-1104"/>
                <a:lumOff val="4314"/>
                <a:alphaOff val="0"/>
                <a:tint val="96000"/>
                <a:lumMod val="100000"/>
              </a:schemeClr>
            </a:gs>
            <a:gs pos="78000">
              <a:schemeClr val="accent2">
                <a:hueOff val="-1808300"/>
                <a:satOff val="-1104"/>
                <a:lumOff val="431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a:t>·  Intel OpenVINO Optimization: OpenVINO optimizes AI models to run efficiently on CPUs, reducing costs and energy consumption.</a:t>
          </a:r>
          <a:endParaRPr lang="en-US" sz="1500" kern="1200"/>
        </a:p>
      </dsp:txBody>
      <dsp:txXfrm>
        <a:off x="49395" y="2356994"/>
        <a:ext cx="3825510" cy="913077"/>
      </dsp:txXfrm>
    </dsp:sp>
    <dsp:sp modelId="{4DF1FC3B-98FD-4606-B9AE-E6CF9845FE77}">
      <dsp:nvSpPr>
        <dsp:cNvPr id="0" name=""/>
        <dsp:cNvSpPr/>
      </dsp:nvSpPr>
      <dsp:spPr>
        <a:xfrm>
          <a:off x="0" y="3362667"/>
          <a:ext cx="3924300" cy="1011867"/>
        </a:xfrm>
        <a:prstGeom prst="roundRect">
          <a:avLst/>
        </a:prstGeom>
        <a:gradFill rotWithShape="0">
          <a:gsLst>
            <a:gs pos="0">
              <a:schemeClr val="accent2">
                <a:hueOff val="-2712450"/>
                <a:satOff val="-1656"/>
                <a:lumOff val="6471"/>
                <a:alphaOff val="0"/>
                <a:tint val="96000"/>
                <a:lumMod val="100000"/>
              </a:schemeClr>
            </a:gs>
            <a:gs pos="78000">
              <a:schemeClr val="accent2">
                <a:hueOff val="-2712450"/>
                <a:satOff val="-1656"/>
                <a:lumOff val="6471"/>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a:t>·  Democratizing AI: These technologies make advanced AI tools more accessible and portable, fostering innovation and expanding the impact of AI.</a:t>
          </a:r>
          <a:endParaRPr lang="en-US" sz="1500" kern="1200"/>
        </a:p>
      </dsp:txBody>
      <dsp:txXfrm>
        <a:off x="49395" y="3412062"/>
        <a:ext cx="3825510" cy="9130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46BA3-0107-403A-AD51-77F9BD535846}">
      <dsp:nvSpPr>
        <dsp:cNvPr id="0" name=""/>
        <dsp:cNvSpPr/>
      </dsp:nvSpPr>
      <dsp:spPr>
        <a:xfrm>
          <a:off x="0" y="594345"/>
          <a:ext cx="8596312" cy="12008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96F1E9-FB81-4451-8FCC-4C6D15DBB1BB}">
      <dsp:nvSpPr>
        <dsp:cNvPr id="0" name=""/>
        <dsp:cNvSpPr/>
      </dsp:nvSpPr>
      <dsp:spPr>
        <a:xfrm>
          <a:off x="363247" y="864529"/>
          <a:ext cx="660450" cy="6604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761651-2C21-4D35-8C21-3F8BB56AC72E}">
      <dsp:nvSpPr>
        <dsp:cNvPr id="0" name=""/>
        <dsp:cNvSpPr/>
      </dsp:nvSpPr>
      <dsp:spPr>
        <a:xfrm>
          <a:off x="1386946" y="469255"/>
          <a:ext cx="7209365" cy="145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87" tIns="127087" rIns="127087" bIns="127087" numCol="1" spcCol="1270" anchor="ctr" anchorCtr="0">
          <a:noAutofit/>
        </a:bodyPr>
        <a:lstStyle/>
        <a:p>
          <a:pPr marL="0" lvl="0" indent="0" algn="l" defTabSz="711200">
            <a:lnSpc>
              <a:spcPct val="100000"/>
            </a:lnSpc>
            <a:spcBef>
              <a:spcPct val="0"/>
            </a:spcBef>
            <a:spcAft>
              <a:spcPct val="35000"/>
            </a:spcAft>
            <a:buNone/>
          </a:pPr>
          <a:r>
            <a:rPr lang="en-IN" sz="1600" b="1" kern="1200" dirty="0" err="1"/>
            <a:t>TinyLlama</a:t>
          </a:r>
          <a:r>
            <a:rPr lang="en-IN" sz="1600" b="1" kern="1200" dirty="0"/>
            <a:t> </a:t>
          </a:r>
          <a:r>
            <a:rPr lang="en-IN" sz="1600" b="1" kern="1200" dirty="0" err="1"/>
            <a:t>Model:Compact</a:t>
          </a:r>
          <a:r>
            <a:rPr lang="en-IN" sz="1600" b="1" kern="1200" dirty="0"/>
            <a:t> and Efficient: </a:t>
          </a:r>
          <a:r>
            <a:rPr lang="en-IN" sz="1600" b="1" kern="1200" dirty="0" err="1"/>
            <a:t>TinyLlama</a:t>
          </a:r>
          <a:r>
            <a:rPr lang="en-IN" sz="1600" b="1" kern="1200" dirty="0"/>
            <a:t> is a compact language model optimized for performance and resource efficiency, making it ideal for deployment on devices with limited computational power.</a:t>
          </a:r>
          <a:endParaRPr lang="en-US" sz="1600" kern="1200" dirty="0"/>
        </a:p>
      </dsp:txBody>
      <dsp:txXfrm>
        <a:off x="1386946" y="469255"/>
        <a:ext cx="7209365" cy="1450998"/>
      </dsp:txXfrm>
    </dsp:sp>
    <dsp:sp modelId="{C5BADE5A-3BFC-4014-AEF6-0063090FD780}">
      <dsp:nvSpPr>
        <dsp:cNvPr id="0" name=""/>
        <dsp:cNvSpPr/>
      </dsp:nvSpPr>
      <dsp:spPr>
        <a:xfrm>
          <a:off x="0" y="2211361"/>
          <a:ext cx="8596312" cy="12008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7984AC-3160-4976-BCC5-3A1102AC6208}">
      <dsp:nvSpPr>
        <dsp:cNvPr id="0" name=""/>
        <dsp:cNvSpPr/>
      </dsp:nvSpPr>
      <dsp:spPr>
        <a:xfrm>
          <a:off x="363247" y="2481546"/>
          <a:ext cx="660450" cy="6604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209E05-D881-441B-B3BE-3BD59B1FD87E}">
      <dsp:nvSpPr>
        <dsp:cNvPr id="0" name=""/>
        <dsp:cNvSpPr/>
      </dsp:nvSpPr>
      <dsp:spPr>
        <a:xfrm>
          <a:off x="1386946" y="2211361"/>
          <a:ext cx="7209365" cy="1200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87" tIns="127087" rIns="127087" bIns="127087" numCol="1" spcCol="1270" anchor="ctr" anchorCtr="0">
          <a:noAutofit/>
        </a:bodyPr>
        <a:lstStyle/>
        <a:p>
          <a:pPr marL="0" lvl="0" indent="0" algn="l" defTabSz="711200">
            <a:lnSpc>
              <a:spcPct val="100000"/>
            </a:lnSpc>
            <a:spcBef>
              <a:spcPct val="0"/>
            </a:spcBef>
            <a:spcAft>
              <a:spcPct val="35000"/>
            </a:spcAft>
            <a:buNone/>
          </a:pPr>
          <a:r>
            <a:rPr lang="en-IN" sz="1600" b="1" kern="1200" dirty="0"/>
            <a:t>Intel® </a:t>
          </a:r>
          <a:r>
            <a:rPr lang="en-IN" sz="1600" b="1" kern="1200" dirty="0" err="1"/>
            <a:t>OpenVINO</a:t>
          </a:r>
          <a:r>
            <a:rPr lang="en-IN" sz="1600" b="1" kern="1200" dirty="0"/>
            <a:t>™ </a:t>
          </a:r>
          <a:r>
            <a:rPr lang="en-IN" sz="1600" b="1" kern="1200" dirty="0" err="1"/>
            <a:t>Optimization:Efficient</a:t>
          </a:r>
          <a:r>
            <a:rPr lang="en-IN" sz="1600" b="1" kern="1200" dirty="0"/>
            <a:t> AI Inference: Utilizes </a:t>
          </a:r>
          <a:r>
            <a:rPr lang="en-IN" sz="1600" b="1" kern="1200" dirty="0" err="1"/>
            <a:t>OpenVINO</a:t>
          </a:r>
          <a:r>
            <a:rPr lang="en-IN" sz="1600" b="1" kern="1200" dirty="0"/>
            <a:t> to optimize </a:t>
          </a:r>
          <a:r>
            <a:rPr lang="en-IN" sz="1600" b="1" kern="1200" dirty="0" err="1"/>
            <a:t>TinyLlama</a:t>
          </a:r>
          <a:r>
            <a:rPr lang="en-IN" sz="1600" b="1" kern="1200" dirty="0"/>
            <a:t> for efficient CPU inference, significantly enhancing performance on Intel AI laptops without the need for expensive GPUs</a:t>
          </a:r>
          <a:endParaRPr lang="en-US" sz="1600" kern="1200" dirty="0"/>
        </a:p>
      </dsp:txBody>
      <dsp:txXfrm>
        <a:off x="1386946" y="2211361"/>
        <a:ext cx="7209365" cy="1200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F37BE-5EAD-4B85-A131-EE0D7FD1B211}">
      <dsp:nvSpPr>
        <dsp:cNvPr id="0" name=""/>
        <dsp:cNvSpPr/>
      </dsp:nvSpPr>
      <dsp:spPr>
        <a:xfrm>
          <a:off x="1107160" y="0"/>
          <a:ext cx="4461782" cy="4365523"/>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a:outerShdw blurRad="38100" dist="254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4C61FE2-4993-45D8-8B0D-139226C4DAE4}">
      <dsp:nvSpPr>
        <dsp:cNvPr id="0" name=""/>
        <dsp:cNvSpPr/>
      </dsp:nvSpPr>
      <dsp:spPr>
        <a:xfrm>
          <a:off x="1439048" y="283758"/>
          <a:ext cx="1746209" cy="1746209"/>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baseline="0" dirty="0"/>
            <a:t>·  </a:t>
          </a:r>
          <a:r>
            <a:rPr lang="en-US" sz="800" b="1" i="0" kern="1200" baseline="0" dirty="0"/>
            <a:t>Content</a:t>
          </a:r>
          <a:r>
            <a:rPr lang="en-US" sz="800" b="0" i="0" kern="1200" baseline="0" dirty="0"/>
            <a:t>: The dataset includes color names and their respective RGB values stored in a CSV format. It is designed for tasks such as color recognition and generation. For instance, it might be used to train models that assist color-blind individuals in recognizing and differentiating colors.</a:t>
          </a:r>
          <a:endParaRPr lang="en-US" sz="800" kern="1200" dirty="0"/>
        </a:p>
      </dsp:txBody>
      <dsp:txXfrm>
        <a:off x="1524291" y="369001"/>
        <a:ext cx="1575723" cy="1575723"/>
      </dsp:txXfrm>
    </dsp:sp>
    <dsp:sp modelId="{E3057509-E4C9-4D70-B814-48BC3C214058}">
      <dsp:nvSpPr>
        <dsp:cNvPr id="0" name=""/>
        <dsp:cNvSpPr/>
      </dsp:nvSpPr>
      <dsp:spPr>
        <a:xfrm>
          <a:off x="3490844" y="283758"/>
          <a:ext cx="1746209" cy="1746209"/>
        </a:xfrm>
        <a:prstGeom prst="roundRect">
          <a:avLst/>
        </a:prstGeom>
        <a:gradFill rotWithShape="0">
          <a:gsLst>
            <a:gs pos="0">
              <a:schemeClr val="accent2">
                <a:hueOff val="-904150"/>
                <a:satOff val="-552"/>
                <a:lumOff val="2157"/>
                <a:alphaOff val="0"/>
                <a:tint val="96000"/>
                <a:lumMod val="100000"/>
              </a:schemeClr>
            </a:gs>
            <a:gs pos="78000">
              <a:schemeClr val="accent2">
                <a:hueOff val="-904150"/>
                <a:satOff val="-552"/>
                <a:lumOff val="215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baseline="0" dirty="0"/>
            <a:t>·  </a:t>
          </a:r>
          <a:r>
            <a:rPr lang="en-US" sz="800" b="1" i="0" kern="1200" baseline="0" dirty="0"/>
            <a:t>Structure</a:t>
          </a:r>
          <a:r>
            <a:rPr lang="en-US" sz="800" b="0" i="0" kern="1200" baseline="0" dirty="0"/>
            <a:t>: The dataset is organized into directories based on common colors. Each directory contains images that prominently feature the respective color, helping to train models to recognize and categorize colors accurately. For example, directories may include images named blue_car.jpg and red_dress.jpg in their respective blue and red directories​​.</a:t>
          </a:r>
          <a:endParaRPr lang="en-US" sz="800" kern="1200" dirty="0"/>
        </a:p>
      </dsp:txBody>
      <dsp:txXfrm>
        <a:off x="3576087" y="369001"/>
        <a:ext cx="1575723" cy="1575723"/>
      </dsp:txXfrm>
    </dsp:sp>
    <dsp:sp modelId="{FD5D8572-DD54-4271-AA2B-5739DF626D4F}">
      <dsp:nvSpPr>
        <dsp:cNvPr id="0" name=""/>
        <dsp:cNvSpPr/>
      </dsp:nvSpPr>
      <dsp:spPr>
        <a:xfrm>
          <a:off x="1439048" y="2335554"/>
          <a:ext cx="1746209" cy="1746209"/>
        </a:xfrm>
        <a:prstGeom prst="roundRect">
          <a:avLst/>
        </a:prstGeom>
        <a:gradFill rotWithShape="0">
          <a:gsLst>
            <a:gs pos="0">
              <a:schemeClr val="accent2">
                <a:hueOff val="-1808300"/>
                <a:satOff val="-1104"/>
                <a:lumOff val="4314"/>
                <a:alphaOff val="0"/>
                <a:tint val="96000"/>
                <a:lumMod val="100000"/>
              </a:schemeClr>
            </a:gs>
            <a:gs pos="78000">
              <a:schemeClr val="accent2">
                <a:hueOff val="-1808300"/>
                <a:satOff val="-1104"/>
                <a:lumOff val="431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baseline="0"/>
            <a:t>·  </a:t>
          </a:r>
          <a:r>
            <a:rPr lang="en-US" sz="800" b="1" i="0" kern="1200" baseline="0"/>
            <a:t>Applications</a:t>
          </a:r>
          <a:r>
            <a:rPr lang="en-US" sz="800" b="0" i="0" kern="1200" baseline="0"/>
            <a:t>: This dataset can be used in various machine learning tasks, including color classification, text generation related to color descriptions, and text-to-image generation where accurate color depiction is crucial. It is particularly useful in developing tools for color-blind individuals and enhancing real-time machine translation systems for color descriptions​.</a:t>
          </a:r>
          <a:endParaRPr lang="en-US" sz="800" kern="1200"/>
        </a:p>
      </dsp:txBody>
      <dsp:txXfrm>
        <a:off x="1524291" y="2420797"/>
        <a:ext cx="1575723" cy="1575723"/>
      </dsp:txXfrm>
    </dsp:sp>
    <dsp:sp modelId="{F3A307C0-E76F-4F3C-8769-D5D95186DD2C}">
      <dsp:nvSpPr>
        <dsp:cNvPr id="0" name=""/>
        <dsp:cNvSpPr/>
      </dsp:nvSpPr>
      <dsp:spPr>
        <a:xfrm>
          <a:off x="3490844" y="2335554"/>
          <a:ext cx="1746209" cy="1746209"/>
        </a:xfrm>
        <a:prstGeom prst="roundRect">
          <a:avLst/>
        </a:prstGeom>
        <a:gradFill rotWithShape="0">
          <a:gsLst>
            <a:gs pos="0">
              <a:schemeClr val="accent2">
                <a:hueOff val="-2712450"/>
                <a:satOff val="-1656"/>
                <a:lumOff val="6471"/>
                <a:alphaOff val="0"/>
                <a:tint val="96000"/>
                <a:lumMod val="100000"/>
              </a:schemeClr>
            </a:gs>
            <a:gs pos="78000">
              <a:schemeClr val="accent2">
                <a:hueOff val="-2712450"/>
                <a:satOff val="-1656"/>
                <a:lumOff val="6471"/>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baseline="0"/>
            <a:t>·  </a:t>
          </a:r>
          <a:r>
            <a:rPr lang="en-US" sz="800" b="1" i="0" kern="1200" baseline="0"/>
            <a:t>Training Data and Sources</a:t>
          </a:r>
          <a:r>
            <a:rPr lang="en-US" sz="800" b="0" i="0" kern="1200" baseline="0"/>
            <a:t>: Images within the dataset are often sourced from the internet and are categorized to cover a wide range of colors. Contributors are encouraged to provide high-quality images with appropriate licensing to improve the dataset's diversity and compliance.</a:t>
          </a:r>
          <a:endParaRPr lang="en-US" sz="800" kern="1200"/>
        </a:p>
      </dsp:txBody>
      <dsp:txXfrm>
        <a:off x="3576087" y="2420797"/>
        <a:ext cx="1575723" cy="15757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84680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851550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26985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646597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13564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75515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619550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117037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400013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153377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351CED-465B-40B5-ADCE-957C918F227B}" type="datetimeFigureOut">
              <a:rPr lang="en-US" smtClean="0"/>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614606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351CED-465B-40B5-ADCE-957C918F227B}" type="datetimeFigureOut">
              <a:rPr lang="en-US" smtClean="0"/>
              <a:t>7/9/2024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952868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351CED-465B-40B5-ADCE-957C918F227B}" type="datetimeFigureOut">
              <a:rPr lang="en-US" smtClean="0"/>
              <a:t>7/9/2024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241304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51CED-465B-40B5-ADCE-957C918F227B}" type="datetimeFigureOut">
              <a:rPr lang="en-US" smtClean="0"/>
              <a:t>7/9/2024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49259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59083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
        <p:nvSpPr>
          <p:cNvPr id="5" name="Date Placeholder 4"/>
          <p:cNvSpPr>
            <a:spLocks noGrp="1"/>
          </p:cNvSpPr>
          <p:nvPr>
            <p:ph type="dt" sz="half" idx="10"/>
          </p:nvPr>
        </p:nvSpPr>
        <p:spPr/>
        <p:txBody>
          <a:bodyPr/>
          <a:lstStyle/>
          <a:p>
            <a:fld id="{1E351CED-465B-40B5-ADCE-957C918F227B}" type="datetimeFigureOut">
              <a:rPr lang="en-US" smtClean="0"/>
              <a:t>7/9/2024</a:t>
            </a:fld>
            <a:endParaRPr lang="en-US"/>
          </a:p>
        </p:txBody>
      </p:sp>
    </p:spTree>
    <p:extLst>
      <p:ext uri="{BB962C8B-B14F-4D97-AF65-F5344CB8AC3E}">
        <p14:creationId xmlns:p14="http://schemas.microsoft.com/office/powerpoint/2010/main" val="303928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E351CED-465B-40B5-ADCE-957C918F227B}" type="datetimeFigureOut">
              <a:rPr lang="en-US" smtClean="0"/>
              <a:t>7/9/2024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405008728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ue and white logo&#10;&#10;Description automatically generated">
            <a:extLst>
              <a:ext uri="{FF2B5EF4-FFF2-40B4-BE49-F238E27FC236}">
                <a16:creationId xmlns:a16="http://schemas.microsoft.com/office/drawing/2014/main" id="{53F07BBA-9696-FEB5-D8F7-E632865FD0FC}"/>
              </a:ext>
            </a:extLst>
          </p:cNvPr>
          <p:cNvPicPr>
            <a:picLocks noChangeAspect="1"/>
          </p:cNvPicPr>
          <p:nvPr/>
        </p:nvPicPr>
        <p:blipFill rotWithShape="1">
          <a:blip r:embed="rId2">
            <a:extLst>
              <a:ext uri="{28A0092B-C50C-407E-A947-70E740481C1C}">
                <a14:useLocalDpi xmlns:a14="http://schemas.microsoft.com/office/drawing/2010/main" val="0"/>
              </a:ext>
            </a:extLst>
          </a:blip>
          <a:srcRect t="6091" b="8358"/>
          <a:stretch/>
        </p:blipFill>
        <p:spPr>
          <a:xfrm>
            <a:off x="20" y="1"/>
            <a:ext cx="12191979" cy="6857999"/>
          </a:xfrm>
          <a:prstGeom prst="rect">
            <a:avLst/>
          </a:prstGeom>
        </p:spPr>
      </p:pic>
    </p:spTree>
    <p:extLst>
      <p:ext uri="{BB962C8B-B14F-4D97-AF65-F5344CB8AC3E}">
        <p14:creationId xmlns:p14="http://schemas.microsoft.com/office/powerpoint/2010/main" val="2024368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38FF4-9FB6-DF18-5DDD-4E938AD879B3}"/>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5400"/>
              <a:t>ARCHITECTURE DIAGRAM</a:t>
            </a:r>
          </a:p>
        </p:txBody>
      </p:sp>
      <p:pic>
        <p:nvPicPr>
          <p:cNvPr id="11" name="Content Placeholder 10" descr="A diagram of a layer of layers&#10;&#10;Description automatically generated with medium confidence">
            <a:extLst>
              <a:ext uri="{FF2B5EF4-FFF2-40B4-BE49-F238E27FC236}">
                <a16:creationId xmlns:a16="http://schemas.microsoft.com/office/drawing/2014/main" id="{3165F106-21D3-69EF-DCF2-1D3A78C06F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623" y="55068"/>
            <a:ext cx="6161358" cy="3810000"/>
          </a:xfrm>
        </p:spPr>
      </p:pic>
      <p:pic>
        <p:nvPicPr>
          <p:cNvPr id="7" name="Picture 6" descr="A diagram of a normal structure&#10;&#10;Description automatically generated">
            <a:extLst>
              <a:ext uri="{FF2B5EF4-FFF2-40B4-BE49-F238E27FC236}">
                <a16:creationId xmlns:a16="http://schemas.microsoft.com/office/drawing/2014/main" id="{01BA4A6B-387B-BA81-5024-B1C393AE12C6}"/>
              </a:ext>
            </a:extLst>
          </p:cNvPr>
          <p:cNvPicPr>
            <a:picLocks noChangeAspect="1"/>
          </p:cNvPicPr>
          <p:nvPr/>
        </p:nvPicPr>
        <p:blipFill rotWithShape="1">
          <a:blip r:embed="rId3">
            <a:extLst>
              <a:ext uri="{28A0092B-C50C-407E-A947-70E740481C1C}">
                <a14:useLocalDpi xmlns:a14="http://schemas.microsoft.com/office/drawing/2010/main" val="0"/>
              </a:ext>
            </a:extLst>
          </a:blip>
          <a:srcRect t="7025" r="2" b="2"/>
          <a:stretch/>
        </p:blipFill>
        <p:spPr>
          <a:xfrm>
            <a:off x="6272981" y="-683"/>
            <a:ext cx="5919018" cy="4003564"/>
          </a:xfrm>
          <a:prstGeom prst="rect">
            <a:avLst/>
          </a:prstGeom>
        </p:spPr>
      </p:pic>
    </p:spTree>
    <p:extLst>
      <p:ext uri="{BB962C8B-B14F-4D97-AF65-F5344CB8AC3E}">
        <p14:creationId xmlns:p14="http://schemas.microsoft.com/office/powerpoint/2010/main" val="68019710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D624-6F47-FDBB-8BC9-0FB64A893163}"/>
              </a:ext>
            </a:extLst>
          </p:cNvPr>
          <p:cNvSpPr>
            <a:spLocks noGrp="1"/>
          </p:cNvSpPr>
          <p:nvPr>
            <p:ph type="title"/>
          </p:nvPr>
        </p:nvSpPr>
        <p:spPr>
          <a:xfrm>
            <a:off x="373626" y="500995"/>
            <a:ext cx="8596668" cy="1320800"/>
          </a:xfrm>
        </p:spPr>
        <p:txBody>
          <a:bodyPr/>
          <a:lstStyle/>
          <a:p>
            <a:r>
              <a:rPr lang="en-IN" dirty="0"/>
              <a:t>PROCESS FLOW:</a:t>
            </a:r>
          </a:p>
        </p:txBody>
      </p:sp>
      <p:pic>
        <p:nvPicPr>
          <p:cNvPr id="54" name="Content Placeholder 53" descr="A white mouse pad with black text&#10;&#10;Description automatically generated">
            <a:extLst>
              <a:ext uri="{FF2B5EF4-FFF2-40B4-BE49-F238E27FC236}">
                <a16:creationId xmlns:a16="http://schemas.microsoft.com/office/drawing/2014/main" id="{43B2256D-98F5-5462-2345-9A24F72BB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8336" y="2418734"/>
            <a:ext cx="5145546" cy="2858355"/>
          </a:xfrm>
        </p:spPr>
      </p:pic>
      <p:sp>
        <p:nvSpPr>
          <p:cNvPr id="46" name="Rectangle 43">
            <a:extLst>
              <a:ext uri="{FF2B5EF4-FFF2-40B4-BE49-F238E27FC236}">
                <a16:creationId xmlns:a16="http://schemas.microsoft.com/office/drawing/2014/main" id="{36DDEED9-7EC7-2AD5-7259-D5B018D78E45}"/>
              </a:ext>
            </a:extLst>
          </p:cNvPr>
          <p:cNvSpPr>
            <a:spLocks noChangeArrowheads="1"/>
          </p:cNvSpPr>
          <p:nvPr/>
        </p:nvSpPr>
        <p:spPr bwMode="auto">
          <a:xfrm>
            <a:off x="287887" y="1482601"/>
            <a:ext cx="5319251" cy="892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1568"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1. User Input</a:t>
            </a:r>
            <a:endPar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Step</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User inputs a color name or color code (e.g., "light orange color or #</a:t>
            </a:r>
            <a:r>
              <a:rPr lang="en-US" altLang="en-US" sz="1600" dirty="0">
                <a:solidFill>
                  <a:srgbClr val="0F4761"/>
                </a:solidFill>
                <a:latin typeface="Aptos Display" panose="020B0004020202020204" pitchFamily="34" charset="0"/>
                <a:ea typeface="Times New Roman" panose="02020603050405020304" pitchFamily="18" charset="0"/>
                <a:cs typeface="Times New Roman" panose="02020603050405020304" pitchFamily="18" charset="0"/>
              </a:rPr>
              <a:t>007760</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into the laptop.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 name="Rectangle 44">
            <a:extLst>
              <a:ext uri="{FF2B5EF4-FFF2-40B4-BE49-F238E27FC236}">
                <a16:creationId xmlns:a16="http://schemas.microsoft.com/office/drawing/2014/main" id="{7F70993B-4CE2-D177-79A9-746CE52079AA}"/>
              </a:ext>
            </a:extLst>
          </p:cNvPr>
          <p:cNvSpPr>
            <a:spLocks noChangeArrowheads="1"/>
          </p:cNvSpPr>
          <p:nvPr/>
        </p:nvSpPr>
        <p:spPr bwMode="auto">
          <a:xfrm>
            <a:off x="0" y="457200"/>
            <a:ext cx="12192000" cy="12700"/>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8" name="Rectangle 45">
            <a:extLst>
              <a:ext uri="{FF2B5EF4-FFF2-40B4-BE49-F238E27FC236}">
                <a16:creationId xmlns:a16="http://schemas.microsoft.com/office/drawing/2014/main" id="{21A37AAF-518C-232F-739E-90A012AB4F3A}"/>
              </a:ext>
            </a:extLst>
          </p:cNvPr>
          <p:cNvSpPr>
            <a:spLocks noChangeArrowheads="1"/>
          </p:cNvSpPr>
          <p:nvPr/>
        </p:nvSpPr>
        <p:spPr bwMode="auto">
          <a:xfrm>
            <a:off x="6684294" y="497716"/>
            <a:ext cx="5319251" cy="1877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1568"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2. Model Processing</a:t>
            </a:r>
            <a:endPar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Step</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The laptop processes the input using the </a:t>
            </a:r>
            <a:r>
              <a:rPr kumimoji="0" lang="en-US" altLang="en-US" sz="1600" b="0" i="0" u="none" strike="noStrike" cap="none" normalizeH="0" baseline="0" dirty="0" err="1">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TinyLlama</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model.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Details</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Utilizes advanced NLP techniques.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Employs </a:t>
            </a:r>
            <a:r>
              <a:rPr kumimoji="0" lang="en-US" altLang="en-US" sz="1600" b="0" i="0" u="none" strike="noStrike" cap="none" normalizeH="0" baseline="0" dirty="0" err="1">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LoRA</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configuration for efficient fine-tuning.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Rectangle 46">
            <a:extLst>
              <a:ext uri="{FF2B5EF4-FFF2-40B4-BE49-F238E27FC236}">
                <a16:creationId xmlns:a16="http://schemas.microsoft.com/office/drawing/2014/main" id="{1EA74FD3-227D-9357-D31D-C8D6E90C7AC6}"/>
              </a:ext>
            </a:extLst>
          </p:cNvPr>
          <p:cNvSpPr>
            <a:spLocks noChangeArrowheads="1"/>
          </p:cNvSpPr>
          <p:nvPr/>
        </p:nvSpPr>
        <p:spPr bwMode="auto">
          <a:xfrm>
            <a:off x="0" y="469900"/>
            <a:ext cx="12192000" cy="12700"/>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0" name="Rectangle 47">
            <a:extLst>
              <a:ext uri="{FF2B5EF4-FFF2-40B4-BE49-F238E27FC236}">
                <a16:creationId xmlns:a16="http://schemas.microsoft.com/office/drawing/2014/main" id="{BBA6FDD4-19CC-49E8-9CF2-EC34F33342E3}"/>
              </a:ext>
            </a:extLst>
          </p:cNvPr>
          <p:cNvSpPr>
            <a:spLocks noChangeArrowheads="1"/>
          </p:cNvSpPr>
          <p:nvPr/>
        </p:nvSpPr>
        <p:spPr bwMode="auto">
          <a:xfrm>
            <a:off x="514554" y="4440398"/>
            <a:ext cx="5466734" cy="215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1568"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3. Description Generation</a:t>
            </a:r>
            <a:endPar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Step</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The </a:t>
            </a:r>
            <a:r>
              <a:rPr kumimoji="0" lang="en-US" altLang="en-US" sz="1600" b="0" i="0" u="none" strike="noStrike" cap="none" normalizeH="0" baseline="0" dirty="0" err="1">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TinyLlama</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model generates a detailed and contextually rich description of the color.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Details</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Descriptions include comparisons to real-world objects.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Provides insights into common uses of the color.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1" name="Rectangle 48">
            <a:extLst>
              <a:ext uri="{FF2B5EF4-FFF2-40B4-BE49-F238E27FC236}">
                <a16:creationId xmlns:a16="http://schemas.microsoft.com/office/drawing/2014/main" id="{B1D21A37-C5A4-A94D-B654-553E1C310E93}"/>
              </a:ext>
            </a:extLst>
          </p:cNvPr>
          <p:cNvSpPr>
            <a:spLocks noChangeArrowheads="1"/>
          </p:cNvSpPr>
          <p:nvPr/>
        </p:nvSpPr>
        <p:spPr bwMode="auto">
          <a:xfrm>
            <a:off x="0" y="482600"/>
            <a:ext cx="12192000" cy="12700"/>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2" name="Rectangle 49">
            <a:extLst>
              <a:ext uri="{FF2B5EF4-FFF2-40B4-BE49-F238E27FC236}">
                <a16:creationId xmlns:a16="http://schemas.microsoft.com/office/drawing/2014/main" id="{7A72D722-AE7B-0B83-F34B-64E8B8A212F9}"/>
              </a:ext>
            </a:extLst>
          </p:cNvPr>
          <p:cNvSpPr>
            <a:spLocks noChangeArrowheads="1"/>
          </p:cNvSpPr>
          <p:nvPr/>
        </p:nvSpPr>
        <p:spPr bwMode="auto">
          <a:xfrm>
            <a:off x="7274229" y="4334280"/>
            <a:ext cx="4729316" cy="2400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1568"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4. Output Display</a:t>
            </a:r>
            <a:endPar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Step</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The generated description is displayed on the laptop screen.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Details</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User-friendly and engaging output.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Accessible via CPU inference optimized with Intel® </a:t>
            </a:r>
            <a:r>
              <a:rPr kumimoji="0" lang="en-US" altLang="en-US" sz="1600" b="0" i="0" u="none" strike="noStrike" cap="none" normalizeH="0" baseline="0" dirty="0" err="1">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OpenVINO</a:t>
            </a:r>
            <a:r>
              <a:rPr kumimoji="0" lang="en-US" altLang="en-US" sz="1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39294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descr="A ceiling with a square light&#10;&#10;Description automatically generated">
            <a:extLst>
              <a:ext uri="{FF2B5EF4-FFF2-40B4-BE49-F238E27FC236}">
                <a16:creationId xmlns:a16="http://schemas.microsoft.com/office/drawing/2014/main" id="{91E151CC-EF2D-0ED9-8C6D-6B0EE4800570}"/>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23172" b="10632"/>
          <a:stretch/>
        </p:blipFill>
        <p:spPr>
          <a:xfrm>
            <a:off x="1" y="10"/>
            <a:ext cx="12191999" cy="6857990"/>
          </a:xfrm>
          <a:prstGeom prst="rect">
            <a:avLst/>
          </a:prstGeom>
        </p:spPr>
      </p:pic>
      <p:sp>
        <p:nvSpPr>
          <p:cNvPr id="60" name="Isosceles Triangle 59">
            <a:extLst>
              <a:ext uri="{FF2B5EF4-FFF2-40B4-BE49-F238E27FC236}">
                <a16:creationId xmlns:a16="http://schemas.microsoft.com/office/drawing/2014/main" id="{2A4588C6-4069-4731-BFB4-10F1E6D37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2" name="Parallelogram 61">
            <a:extLst>
              <a:ext uri="{FF2B5EF4-FFF2-40B4-BE49-F238E27FC236}">
                <a16:creationId xmlns:a16="http://schemas.microsoft.com/office/drawing/2014/main" id="{23370524-0FE7-41B4-ABCF-7FB26B6CF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E0A9CA40-1F57-4A6D-ACDA-F720AA468C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2A94EDB-B0FE-4678-8E69-0F137AE3BE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8" name="Rectangle 23">
            <a:extLst>
              <a:ext uri="{FF2B5EF4-FFF2-40B4-BE49-F238E27FC236}">
                <a16:creationId xmlns:a16="http://schemas.microsoft.com/office/drawing/2014/main" id="{4E93B92B-0DD5-4277-9D69-972ABADC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270B99BC-0F05-8A11-FE8B-DE8220D35460}"/>
              </a:ext>
            </a:extLst>
          </p:cNvPr>
          <p:cNvSpPr>
            <a:spLocks noGrp="1"/>
          </p:cNvSpPr>
          <p:nvPr>
            <p:ph type="title"/>
          </p:nvPr>
        </p:nvSpPr>
        <p:spPr>
          <a:xfrm>
            <a:off x="2786047" y="609600"/>
            <a:ext cx="6487955" cy="1320800"/>
          </a:xfrm>
        </p:spPr>
        <p:txBody>
          <a:bodyPr anchor="t">
            <a:normAutofit/>
          </a:bodyPr>
          <a:lstStyle/>
          <a:p>
            <a:r>
              <a:rPr lang="en-US"/>
              <a:t>Key Uses of the Model:</a:t>
            </a:r>
            <a:endParaRPr lang="en-IN"/>
          </a:p>
        </p:txBody>
      </p:sp>
      <p:sp>
        <p:nvSpPr>
          <p:cNvPr id="70" name="Rectangle 25">
            <a:extLst>
              <a:ext uri="{FF2B5EF4-FFF2-40B4-BE49-F238E27FC236}">
                <a16:creationId xmlns:a16="http://schemas.microsoft.com/office/drawing/2014/main" id="{7CE87768-354E-4E3F-8202-9F387CF50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2" name="Isosceles Triangle 71">
            <a:extLst>
              <a:ext uri="{FF2B5EF4-FFF2-40B4-BE49-F238E27FC236}">
                <a16:creationId xmlns:a16="http://schemas.microsoft.com/office/drawing/2014/main" id="{09E5B98F-BD75-4A30-BF72-0A9107470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BA82F7AC-6DF8-81E8-1F5A-4E2D9FBE23F7}"/>
              </a:ext>
            </a:extLst>
          </p:cNvPr>
          <p:cNvSpPr>
            <a:spLocks noGrp="1"/>
          </p:cNvSpPr>
          <p:nvPr>
            <p:ph idx="1"/>
          </p:nvPr>
        </p:nvSpPr>
        <p:spPr>
          <a:xfrm>
            <a:off x="2786047" y="1455174"/>
            <a:ext cx="7449334" cy="5112774"/>
          </a:xfrm>
        </p:spPr>
        <p:txBody>
          <a:bodyPr>
            <a:noAutofit/>
          </a:bodyPr>
          <a:lstStyle/>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1. E-commerce and Product Descriptions</a:t>
            </a: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Automated Descriptions: Generates detailed and accurate product descriptions based on color attributes, enhancing online product listings.</a:t>
            </a: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Search Optimization: Improves search algorithms by providing precise color descriptions, aiding customers in finding products quickly.</a:t>
            </a:r>
          </a:p>
          <a:p>
            <a:pPr>
              <a:lnSpc>
                <a:spcPct val="90000"/>
              </a:lnSpc>
              <a:spcBef>
                <a:spcPts val="800"/>
              </a:spcBef>
              <a:spcAft>
                <a:spcPts val="400"/>
              </a:spcAft>
            </a:pP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2. Fashion and Design Industry</a:t>
            </a: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Trend Analysis: Analyzes color trends over time, helping designers create products that align with current market preferences.</a:t>
            </a: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Color Matching: Assists in ensuring color consistency across different materials and products, crucial for design accuracy.</a:t>
            </a:r>
          </a:p>
          <a:p>
            <a:pPr>
              <a:lnSpc>
                <a:spcPct val="90000"/>
              </a:lnSpc>
              <a:spcBef>
                <a:spcPts val="800"/>
              </a:spcBef>
              <a:spcAft>
                <a:spcPts val="400"/>
              </a:spcAft>
            </a:pP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3. Marketing and Advertising</a:t>
            </a: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Brand Identity: Helps in creating a strong and consistent brand identity by providing precise color descriptions for branding materials.</a:t>
            </a: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Engaging Content: Generates engaging and vivid color descriptions for advertisements, attracting more audience attention.</a:t>
            </a:r>
          </a:p>
          <a:p>
            <a:pPr>
              <a:lnSpc>
                <a:spcPct val="90000"/>
              </a:lnSpc>
              <a:spcBef>
                <a:spcPts val="800"/>
              </a:spcBef>
              <a:spcAft>
                <a:spcPts val="400"/>
              </a:spcAft>
            </a:pP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4. Interior Design</a:t>
            </a: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Palette Creation: Aids interior designers in creating harmonious color palettes for rooms or entire homes.</a:t>
            </a: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050" b="1" kern="0">
                <a:effectLst/>
                <a:latin typeface="Times New Roman" panose="02020603050405020304" pitchFamily="18" charset="0"/>
                <a:ea typeface="Times New Roman" panose="02020603050405020304" pitchFamily="18" charset="0"/>
                <a:cs typeface="Times New Roman" panose="02020603050405020304" pitchFamily="18" charset="0"/>
              </a:rPr>
              <a:t>Client Presentations: Provides clients with precise color descriptions, helping in visualizing and agreeing on design choices.</a:t>
            </a:r>
            <a:endParaRPr lang="en-IN" sz="1050" b="1" kern="10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pPr>
            <a:endParaRPr lang="en-IN" sz="1050" dirty="0"/>
          </a:p>
        </p:txBody>
      </p:sp>
      <p:sp>
        <p:nvSpPr>
          <p:cNvPr id="74" name="Rectangle 27">
            <a:extLst>
              <a:ext uri="{FF2B5EF4-FFF2-40B4-BE49-F238E27FC236}">
                <a16:creationId xmlns:a16="http://schemas.microsoft.com/office/drawing/2014/main" id="{8AAB91E3-41BE-4478-BF23-A24D43E14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6" name="Rectangle 28">
            <a:extLst>
              <a:ext uri="{FF2B5EF4-FFF2-40B4-BE49-F238E27FC236}">
                <a16:creationId xmlns:a16="http://schemas.microsoft.com/office/drawing/2014/main" id="{96DFC7EA-8516-41F1-8ED9-C0A8E1E08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8" name="Rectangle 29">
            <a:extLst>
              <a:ext uri="{FF2B5EF4-FFF2-40B4-BE49-F238E27FC236}">
                <a16:creationId xmlns:a16="http://schemas.microsoft.com/office/drawing/2014/main" id="{E24E972C-8744-4CFA-B783-41EA3CC38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0" name="Isosceles Triangle 79">
            <a:extLst>
              <a:ext uri="{FF2B5EF4-FFF2-40B4-BE49-F238E27FC236}">
                <a16:creationId xmlns:a16="http://schemas.microsoft.com/office/drawing/2014/main" id="{C7C88F2E-E233-48BA-B85F-D06BA522B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2681855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eiling with a square light&#10;&#10;Description automatically generated">
            <a:extLst>
              <a:ext uri="{FF2B5EF4-FFF2-40B4-BE49-F238E27FC236}">
                <a16:creationId xmlns:a16="http://schemas.microsoft.com/office/drawing/2014/main" id="{68E09F67-59FF-A77D-7AED-574D362DA3D3}"/>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23172" b="10632"/>
          <a:stretch/>
        </p:blipFill>
        <p:spPr>
          <a:xfrm>
            <a:off x="1" y="10"/>
            <a:ext cx="12191999" cy="6857990"/>
          </a:xfrm>
          <a:prstGeom prst="rect">
            <a:avLst/>
          </a:prstGeom>
        </p:spPr>
      </p:pic>
      <p:sp>
        <p:nvSpPr>
          <p:cNvPr id="60" name="Isosceles Triangle 59">
            <a:extLst>
              <a:ext uri="{FF2B5EF4-FFF2-40B4-BE49-F238E27FC236}">
                <a16:creationId xmlns:a16="http://schemas.microsoft.com/office/drawing/2014/main" id="{2A4588C6-4069-4731-BFB4-10F1E6D37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2" name="Parallelogram 61">
            <a:extLst>
              <a:ext uri="{FF2B5EF4-FFF2-40B4-BE49-F238E27FC236}">
                <a16:creationId xmlns:a16="http://schemas.microsoft.com/office/drawing/2014/main" id="{23370524-0FE7-41B4-ABCF-7FB26B6CF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E0A9CA40-1F57-4A6D-ACDA-F720AA468C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2A94EDB-B0FE-4678-8E69-0F137AE3BE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8" name="Rectangle 23">
            <a:extLst>
              <a:ext uri="{FF2B5EF4-FFF2-40B4-BE49-F238E27FC236}">
                <a16:creationId xmlns:a16="http://schemas.microsoft.com/office/drawing/2014/main" id="{4E93B92B-0DD5-4277-9D69-972ABADC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270B99BC-0F05-8A11-FE8B-DE8220D35460}"/>
              </a:ext>
            </a:extLst>
          </p:cNvPr>
          <p:cNvSpPr>
            <a:spLocks noGrp="1"/>
          </p:cNvSpPr>
          <p:nvPr>
            <p:ph type="title"/>
          </p:nvPr>
        </p:nvSpPr>
        <p:spPr>
          <a:xfrm>
            <a:off x="2786047" y="609600"/>
            <a:ext cx="6487955" cy="1320800"/>
          </a:xfrm>
        </p:spPr>
        <p:txBody>
          <a:bodyPr anchor="t">
            <a:normAutofit/>
          </a:bodyPr>
          <a:lstStyle/>
          <a:p>
            <a:r>
              <a:rPr lang="en-US"/>
              <a:t>Key Uses of the Model:</a:t>
            </a:r>
            <a:endParaRPr lang="en-IN"/>
          </a:p>
        </p:txBody>
      </p:sp>
      <p:sp>
        <p:nvSpPr>
          <p:cNvPr id="70" name="Rectangle 25">
            <a:extLst>
              <a:ext uri="{FF2B5EF4-FFF2-40B4-BE49-F238E27FC236}">
                <a16:creationId xmlns:a16="http://schemas.microsoft.com/office/drawing/2014/main" id="{7CE87768-354E-4E3F-8202-9F387CF50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2" name="Isosceles Triangle 71">
            <a:extLst>
              <a:ext uri="{FF2B5EF4-FFF2-40B4-BE49-F238E27FC236}">
                <a16:creationId xmlns:a16="http://schemas.microsoft.com/office/drawing/2014/main" id="{09E5B98F-BD75-4A30-BF72-0A9107470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BA82F7AC-6DF8-81E8-1F5A-4E2D9FBE23F7}"/>
              </a:ext>
            </a:extLst>
          </p:cNvPr>
          <p:cNvSpPr>
            <a:spLocks noGrp="1"/>
          </p:cNvSpPr>
          <p:nvPr>
            <p:ph idx="1"/>
          </p:nvPr>
        </p:nvSpPr>
        <p:spPr>
          <a:xfrm>
            <a:off x="2786047" y="1563329"/>
            <a:ext cx="7124869" cy="5093110"/>
          </a:xfrm>
        </p:spPr>
        <p:txBody>
          <a:bodyPr>
            <a:normAutofit lnSpcReduction="10000"/>
          </a:bodyPr>
          <a:lstStyle/>
          <a:p>
            <a:pPr>
              <a:lnSpc>
                <a:spcPct val="90000"/>
              </a:lnSpc>
              <a:spcBef>
                <a:spcPts val="800"/>
              </a:spcBef>
              <a:spcAft>
                <a:spcPts val="400"/>
              </a:spcAft>
            </a:pP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5. Digital Content Creation</a:t>
            </a: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Graphic Design: Assists graphic designers in selecting and describing </a:t>
            </a: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colors</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for digital artwork, ensuring consistency and precision.</a:t>
            </a: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Content Personalization: Tailors digital content to user preferences based on their </a:t>
            </a: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favorite</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descriptions.</a:t>
            </a:r>
          </a:p>
          <a:p>
            <a:pPr>
              <a:lnSpc>
                <a:spcPct val="90000"/>
              </a:lnSpc>
              <a:spcBef>
                <a:spcPts val="800"/>
              </a:spcBef>
              <a:spcAft>
                <a:spcPts val="400"/>
              </a:spcAft>
            </a:pP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6. Education and Research</a:t>
            </a: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Theory Education: Aids in teaching students about </a:t>
            </a: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theory and its applications using detailed </a:t>
            </a: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descriptions.</a:t>
            </a: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Psychological Studies: Supports research on the psychological effects of different </a:t>
            </a: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colors</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based on their detailed descriptions.</a:t>
            </a:r>
          </a:p>
          <a:p>
            <a:pPr>
              <a:lnSpc>
                <a:spcPct val="90000"/>
              </a:lnSpc>
              <a:spcBef>
                <a:spcPts val="800"/>
              </a:spcBef>
              <a:spcAft>
                <a:spcPts val="400"/>
              </a:spcAft>
            </a:pP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7. Augmented Reality (AR) and Virtual Reality (VR)</a:t>
            </a: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Realistic Rendering: Enhances the realism of AR and VR environments by using accurate </a:t>
            </a: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descriptions.</a:t>
            </a: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Customization: Allows users to customize the </a:t>
            </a: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colors</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of virtual objects with precise descriptions.</a:t>
            </a:r>
          </a:p>
          <a:p>
            <a:pPr>
              <a:lnSpc>
                <a:spcPct val="90000"/>
              </a:lnSpc>
              <a:spcBef>
                <a:spcPts val="800"/>
              </a:spcBef>
              <a:spcAft>
                <a:spcPts val="400"/>
              </a:spcAft>
            </a:pP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8. Data Visualization</a:t>
            </a: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Enhanced Visuals: Improves the quality of data visualizations by using precise </a:t>
            </a: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descriptions to make charts and graphs more informative and aesthetically pleasing.</a:t>
            </a: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Accessibility: Ensures that visualizations are accessible to those with </a:t>
            </a:r>
            <a:r>
              <a:rPr lang="en-IN"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vision deficiencies by providing clear descriptions. </a:t>
            </a:r>
            <a:endParaRPr lang="en-IN" sz="1100"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marL="0" indent="0">
              <a:lnSpc>
                <a:spcPct val="90000"/>
              </a:lnSpc>
              <a:buNone/>
            </a:pPr>
            <a:endParaRPr lang="en-IN" sz="700" dirty="0"/>
          </a:p>
        </p:txBody>
      </p:sp>
      <p:sp>
        <p:nvSpPr>
          <p:cNvPr id="74" name="Rectangle 27">
            <a:extLst>
              <a:ext uri="{FF2B5EF4-FFF2-40B4-BE49-F238E27FC236}">
                <a16:creationId xmlns:a16="http://schemas.microsoft.com/office/drawing/2014/main" id="{8AAB91E3-41BE-4478-BF23-A24D43E14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6" name="Rectangle 28">
            <a:extLst>
              <a:ext uri="{FF2B5EF4-FFF2-40B4-BE49-F238E27FC236}">
                <a16:creationId xmlns:a16="http://schemas.microsoft.com/office/drawing/2014/main" id="{96DFC7EA-8516-41F1-8ED9-C0A8E1E08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8" name="Rectangle 29">
            <a:extLst>
              <a:ext uri="{FF2B5EF4-FFF2-40B4-BE49-F238E27FC236}">
                <a16:creationId xmlns:a16="http://schemas.microsoft.com/office/drawing/2014/main" id="{E24E972C-8744-4CFA-B783-41EA3CC38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0" name="Isosceles Triangle 79">
            <a:extLst>
              <a:ext uri="{FF2B5EF4-FFF2-40B4-BE49-F238E27FC236}">
                <a16:creationId xmlns:a16="http://schemas.microsoft.com/office/drawing/2014/main" id="{C7C88F2E-E233-48BA-B85F-D06BA522B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4180374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D3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A diagram of a block diagram&#10;&#10;Description automatically generated">
            <a:extLst>
              <a:ext uri="{FF2B5EF4-FFF2-40B4-BE49-F238E27FC236}">
                <a16:creationId xmlns:a16="http://schemas.microsoft.com/office/drawing/2014/main" id="{1E44930C-E019-72BA-6C7F-A284E2113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9" y="987580"/>
            <a:ext cx="3122143" cy="1787426"/>
          </a:xfrm>
          <a:prstGeom prst="rect">
            <a:avLst/>
          </a:prstGeom>
        </p:spPr>
      </p:pic>
      <p:sp>
        <p:nvSpPr>
          <p:cNvPr id="96" name="Rectangle 95">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descr="A colorful circles with text&#10;&#10;Description automatically generated with medium confidence">
            <a:extLst>
              <a:ext uri="{FF2B5EF4-FFF2-40B4-BE49-F238E27FC236}">
                <a16:creationId xmlns:a16="http://schemas.microsoft.com/office/drawing/2014/main" id="{AA8CCE70-3D3B-4823-95EA-043FB7FD7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3518" y="973996"/>
            <a:ext cx="3252903" cy="1821625"/>
          </a:xfrm>
          <a:prstGeom prst="rect">
            <a:avLst/>
          </a:prstGeom>
        </p:spPr>
      </p:pic>
      <p:sp>
        <p:nvSpPr>
          <p:cNvPr id="98" name="Rectangle 97">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close-up of a diagram&#10;&#10;Description automatically generated">
            <a:extLst>
              <a:ext uri="{FF2B5EF4-FFF2-40B4-BE49-F238E27FC236}">
                <a16:creationId xmlns:a16="http://schemas.microsoft.com/office/drawing/2014/main" id="{0B6A2B99-3130-44A1-1B82-4A308D344A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49" y="3821154"/>
            <a:ext cx="3104943" cy="2325710"/>
          </a:xfrm>
          <a:prstGeom prst="rect">
            <a:avLst/>
          </a:prstGeom>
        </p:spPr>
      </p:pic>
      <p:sp>
        <p:nvSpPr>
          <p:cNvPr id="100" name="Rectangle 99">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descr="A graph with numbers and lines&#10;&#10;Description automatically generated">
            <a:extLst>
              <a:ext uri="{FF2B5EF4-FFF2-40B4-BE49-F238E27FC236}">
                <a16:creationId xmlns:a16="http://schemas.microsoft.com/office/drawing/2014/main" id="{392D31AE-1596-CE52-538C-40426A232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676" y="2114538"/>
            <a:ext cx="3252903" cy="2642983"/>
          </a:xfrm>
          <a:prstGeom prst="rect">
            <a:avLst/>
          </a:prstGeom>
        </p:spPr>
      </p:pic>
      <p:sp>
        <p:nvSpPr>
          <p:cNvPr id="102" name="Rectangle 101">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aph of different colored lines&#10;&#10;Description automatically generated with medium confidence">
            <a:extLst>
              <a:ext uri="{FF2B5EF4-FFF2-40B4-BE49-F238E27FC236}">
                <a16:creationId xmlns:a16="http://schemas.microsoft.com/office/drawing/2014/main" id="{11199ADC-AE52-ED4F-E44D-C5540E568A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3518" y="4182431"/>
            <a:ext cx="3252903" cy="1610187"/>
          </a:xfrm>
          <a:prstGeom prst="rect">
            <a:avLst/>
          </a:prstGeom>
        </p:spPr>
      </p:pic>
    </p:spTree>
    <p:extLst>
      <p:ext uri="{BB962C8B-B14F-4D97-AF65-F5344CB8AC3E}">
        <p14:creationId xmlns:p14="http://schemas.microsoft.com/office/powerpoint/2010/main" val="339864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13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6687918C-ACF2-0EDA-14D4-CF667E1BC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9" y="714392"/>
            <a:ext cx="3122143" cy="2333802"/>
          </a:xfrm>
          <a:prstGeom prst="rect">
            <a:avLst/>
          </a:prstGeom>
        </p:spPr>
      </p:pic>
      <p:sp>
        <p:nvSpPr>
          <p:cNvPr id="22" name="Rectangle 21">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F95DA52C-DC49-5A1C-38CF-C535E1128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3633" y="714392"/>
            <a:ext cx="3252903" cy="2423022"/>
          </a:xfrm>
          <a:prstGeom prst="rect">
            <a:avLst/>
          </a:prstGeom>
        </p:spPr>
      </p:pic>
      <p:sp>
        <p:nvSpPr>
          <p:cNvPr id="24" name="Rectangle 23">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hat&#10;&#10;Description automatically generated">
            <a:extLst>
              <a:ext uri="{FF2B5EF4-FFF2-40B4-BE49-F238E27FC236}">
                <a16:creationId xmlns:a16="http://schemas.microsoft.com/office/drawing/2014/main" id="{41469893-F6C5-B5AC-DDA5-070445D296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49" y="3780844"/>
            <a:ext cx="3104943" cy="2406330"/>
          </a:xfrm>
          <a:prstGeom prst="rect">
            <a:avLst/>
          </a:prstGeom>
        </p:spPr>
      </p:pic>
      <p:sp>
        <p:nvSpPr>
          <p:cNvPr id="26" name="Rectangle 25">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64657998-D241-4774-FFB8-03CE030D22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4302" y="650497"/>
            <a:ext cx="3147651" cy="5571066"/>
          </a:xfrm>
          <a:prstGeom prst="rect">
            <a:avLst/>
          </a:prstGeom>
        </p:spPr>
      </p:pic>
      <p:sp>
        <p:nvSpPr>
          <p:cNvPr id="28" name="Rectangle 27">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diagram&#10;&#10;Description automatically generated with medium confidence">
            <a:extLst>
              <a:ext uri="{FF2B5EF4-FFF2-40B4-BE49-F238E27FC236}">
                <a16:creationId xmlns:a16="http://schemas.microsoft.com/office/drawing/2014/main" id="{B2F696B4-D14B-5594-9652-A15C91836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3518" y="3780844"/>
            <a:ext cx="3252903" cy="2440719"/>
          </a:xfrm>
          <a:prstGeom prst="rect">
            <a:avLst/>
          </a:prstGeom>
        </p:spPr>
      </p:pic>
    </p:spTree>
    <p:extLst>
      <p:ext uri="{BB962C8B-B14F-4D97-AF65-F5344CB8AC3E}">
        <p14:creationId xmlns:p14="http://schemas.microsoft.com/office/powerpoint/2010/main" val="111973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pic>
        <p:nvPicPr>
          <p:cNvPr id="5" name="Picture 4" descr="Scientist holding solution in glassware in laboratory with rainbow overlay">
            <a:extLst>
              <a:ext uri="{FF2B5EF4-FFF2-40B4-BE49-F238E27FC236}">
                <a16:creationId xmlns:a16="http://schemas.microsoft.com/office/drawing/2014/main" id="{11FD72F8-FBB1-9CC8-5BB0-83CDEBB4EB2F}"/>
              </a:ext>
            </a:extLst>
          </p:cNvPr>
          <p:cNvPicPr>
            <a:picLocks noChangeAspect="1"/>
          </p:cNvPicPr>
          <p:nvPr/>
        </p:nvPicPr>
        <p:blipFill rotWithShape="1">
          <a:blip r:embed="rId2"/>
          <a:srcRect l="20052" r="27831"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66636C0B-3404-28D9-EF8D-B7C0F824613E}"/>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r>
              <a:rPr lang="en-US" sz="5400" dirty="0"/>
              <a:t>Conclusion</a:t>
            </a:r>
          </a:p>
        </p:txBody>
      </p:sp>
    </p:spTree>
    <p:extLst>
      <p:ext uri="{BB962C8B-B14F-4D97-AF65-F5344CB8AC3E}">
        <p14:creationId xmlns:p14="http://schemas.microsoft.com/office/powerpoint/2010/main" val="2500243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9DD24-E536-0D75-089E-4274ADEFFA0E}"/>
              </a:ext>
            </a:extLst>
          </p:cNvPr>
          <p:cNvSpPr>
            <a:spLocks noGrp="1"/>
          </p:cNvSpPr>
          <p:nvPr>
            <p:ph type="title"/>
          </p:nvPr>
        </p:nvSpPr>
        <p:spPr>
          <a:xfrm>
            <a:off x="1066800" y="1162049"/>
            <a:ext cx="6489764" cy="1238250"/>
          </a:xfrm>
        </p:spPr>
        <p:txBody>
          <a:bodyPr anchor="ctr">
            <a:normAutofit fontScale="90000"/>
          </a:bodyPr>
          <a:lstStyle/>
          <a:p>
            <a:r>
              <a:rPr lang="en-IN" sz="3100" b="1" kern="100" dirty="0">
                <a:effectLst/>
                <a:latin typeface="Aptos Display" panose="020B0004020202020204" pitchFamily="34" charset="0"/>
                <a:ea typeface="Times New Roman" panose="02020603050405020304" pitchFamily="18" charset="0"/>
                <a:cs typeface="Times New Roman" panose="02020603050405020304" pitchFamily="18" charset="0"/>
              </a:rPr>
              <a:t>Topic</a:t>
            </a:r>
            <a:r>
              <a:rPr lang="en-IN" sz="2700" b="1" kern="100" dirty="0">
                <a:effectLst/>
                <a:latin typeface="Aptos Display" panose="020B0004020202020204" pitchFamily="34" charset="0"/>
                <a:ea typeface="Times New Roman" panose="02020603050405020304" pitchFamily="18" charset="0"/>
                <a:cs typeface="Times New Roman" panose="02020603050405020304" pitchFamily="18" charset="0"/>
              </a:rPr>
              <a:t>: </a:t>
            </a:r>
            <a:r>
              <a:rPr lang="en-IN" sz="2700" b="1" kern="10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Running </a:t>
            </a:r>
            <a:r>
              <a:rPr lang="en-IN" sz="2700" b="1" kern="100" dirty="0" err="1">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GenAI</a:t>
            </a:r>
            <a:r>
              <a:rPr lang="en-IN" sz="2700" b="1" kern="10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on </a:t>
            </a:r>
            <a:r>
              <a:rPr lang="en-IN" sz="2700" b="1" kern="100" dirty="0">
                <a:effectLst/>
                <a:latin typeface="Aptos Display" panose="020B0004020202020204" pitchFamily="34" charset="0"/>
                <a:ea typeface="Times New Roman" panose="02020603050405020304" pitchFamily="18" charset="0"/>
                <a:cs typeface="Times New Roman" panose="02020603050405020304" pitchFamily="18" charset="0"/>
              </a:rPr>
              <a:t>Intel AI Laptops and Simple LLM Inference on CPU and fine-tuning of LLM Models using Intel </a:t>
            </a:r>
            <a:r>
              <a:rPr lang="en-IN" sz="2700" b="1" kern="100" dirty="0" err="1">
                <a:effectLst/>
                <a:latin typeface="Aptos Display" panose="020B0004020202020204" pitchFamily="34" charset="0"/>
                <a:ea typeface="Times New Roman" panose="02020603050405020304" pitchFamily="18" charset="0"/>
                <a:cs typeface="Times New Roman" panose="02020603050405020304" pitchFamily="18" charset="0"/>
              </a:rPr>
              <a:t>OpenVino</a:t>
            </a:r>
            <a:r>
              <a:rPr lang="en-IN" sz="2700" b="1" kern="100" dirty="0">
                <a:effectLst/>
                <a:latin typeface="Aptos Display" panose="020B0004020202020204" pitchFamily="34" charset="0"/>
                <a:ea typeface="Times New Roman" panose="02020603050405020304" pitchFamily="18" charset="0"/>
                <a:cs typeface="Times New Roman" panose="02020603050405020304" pitchFamily="18" charset="0"/>
              </a:rPr>
              <a:t>.</a:t>
            </a:r>
            <a:br>
              <a:rPr lang="en-IN" sz="2000" b="1" kern="100" dirty="0">
                <a:effectLst/>
                <a:latin typeface="Aptos Display" panose="020B0004020202020204" pitchFamily="34" charset="0"/>
                <a:ea typeface="Times New Roman" panose="02020603050405020304" pitchFamily="18" charset="0"/>
                <a:cs typeface="Times New Roman" panose="02020603050405020304" pitchFamily="18" charset="0"/>
              </a:rPr>
            </a:br>
            <a:endParaRPr lang="en-IN" sz="2000" dirty="0"/>
          </a:p>
        </p:txBody>
      </p:sp>
      <p:sp>
        <p:nvSpPr>
          <p:cNvPr id="3" name="Content Placeholder 2">
            <a:extLst>
              <a:ext uri="{FF2B5EF4-FFF2-40B4-BE49-F238E27FC236}">
                <a16:creationId xmlns:a16="http://schemas.microsoft.com/office/drawing/2014/main" id="{BC1B3C3C-74E9-05EC-F25D-F1F3AC0EF795}"/>
              </a:ext>
            </a:extLst>
          </p:cNvPr>
          <p:cNvSpPr>
            <a:spLocks noGrp="1"/>
          </p:cNvSpPr>
          <p:nvPr>
            <p:ph idx="1"/>
          </p:nvPr>
        </p:nvSpPr>
        <p:spPr>
          <a:xfrm>
            <a:off x="1066798" y="2792362"/>
            <a:ext cx="4155651" cy="2821858"/>
          </a:xfrm>
        </p:spPr>
        <p:txBody>
          <a:bodyPr>
            <a:normAutofit/>
          </a:bodyPr>
          <a:lstStyle/>
          <a:p>
            <a:pPr>
              <a:spcBef>
                <a:spcPts val="800"/>
              </a:spcBef>
              <a:spcAft>
                <a:spcPts val="400"/>
              </a:spcAft>
            </a:pPr>
            <a:r>
              <a:rPr lang="en-IN" b="1" kern="10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NAME: UTKA</a:t>
            </a:r>
            <a:r>
              <a:rPr lang="en-IN" b="1" kern="100" dirty="0">
                <a:highlight>
                  <a:srgbClr val="FFFFFF"/>
                </a:highlight>
                <a:latin typeface="Arial" panose="020B0604020202020204" pitchFamily="34" charset="0"/>
                <a:ea typeface="Times New Roman" panose="02020603050405020304" pitchFamily="18" charset="0"/>
                <a:cs typeface="Times New Roman" panose="02020603050405020304" pitchFamily="18" charset="0"/>
              </a:rPr>
              <a:t>R</a:t>
            </a:r>
            <a:r>
              <a:rPr lang="en-IN" b="1" kern="10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SH</a:t>
            </a:r>
            <a:endParaRPr lang="en-IN"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spcBef>
                <a:spcPts val="800"/>
              </a:spcBef>
              <a:spcAft>
                <a:spcPts val="400"/>
              </a:spcAft>
            </a:pPr>
            <a:r>
              <a:rPr lang="en-IN" b="1" kern="10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COLLEGE: MANIPAL INSTITUTE OF TECHNOLOGY</a:t>
            </a:r>
            <a:endParaRPr lang="en-IN"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pPr>
              <a:spcBef>
                <a:spcPts val="800"/>
              </a:spcBef>
              <a:spcAft>
                <a:spcPts val="400"/>
              </a:spcAft>
            </a:pPr>
            <a:r>
              <a:rPr lang="en-IN" b="1" kern="10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Registration No: 210968082</a:t>
            </a:r>
          </a:p>
          <a:p>
            <a:pPr>
              <a:spcBef>
                <a:spcPts val="800"/>
              </a:spcBef>
              <a:spcAft>
                <a:spcPts val="400"/>
              </a:spcAft>
            </a:pPr>
            <a:r>
              <a:rPr lang="en-IN" b="1" kern="100" dirty="0">
                <a:highlight>
                  <a:srgbClr val="FFFFFF"/>
                </a:highlight>
                <a:latin typeface="Arial" panose="020B0604020202020204" pitchFamily="34" charset="0"/>
                <a:ea typeface="Times New Roman" panose="02020603050405020304" pitchFamily="18" charset="0"/>
                <a:cs typeface="Times New Roman" panose="02020603050405020304" pitchFamily="18" charset="0"/>
              </a:rPr>
              <a:t>Individual Project</a:t>
            </a:r>
            <a:endParaRPr lang="en-IN" b="1" kern="100" dirty="0">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n-IN" dirty="0"/>
          </a:p>
        </p:txBody>
      </p:sp>
      <p:pic>
        <p:nvPicPr>
          <p:cNvPr id="5" name="Picture 4" descr="A computer chip with a blue background&#10;&#10;Description automatically generated">
            <a:extLst>
              <a:ext uri="{FF2B5EF4-FFF2-40B4-BE49-F238E27FC236}">
                <a16:creationId xmlns:a16="http://schemas.microsoft.com/office/drawing/2014/main" id="{53E3B1E7-E681-A67A-05C6-3CAFFF1601DE}"/>
              </a:ext>
            </a:extLst>
          </p:cNvPr>
          <p:cNvPicPr>
            <a:picLocks noChangeAspect="1"/>
          </p:cNvPicPr>
          <p:nvPr/>
        </p:nvPicPr>
        <p:blipFill rotWithShape="1">
          <a:blip r:embed="rId2">
            <a:extLst>
              <a:ext uri="{28A0092B-C50C-407E-A947-70E740481C1C}">
                <a14:useLocalDpi xmlns:a14="http://schemas.microsoft.com/office/drawing/2010/main" val="0"/>
              </a:ext>
            </a:extLst>
          </a:blip>
          <a:srcRect l="343"/>
          <a:stretch/>
        </p:blipFill>
        <p:spPr>
          <a:xfrm>
            <a:off x="3862670" y="2156616"/>
            <a:ext cx="8329331" cy="4701384"/>
          </a:xfrm>
          <a:custGeom>
            <a:avLst/>
            <a:gdLst/>
            <a:ahLst/>
            <a:cxnLst/>
            <a:rect l="l" t="t" r="r" b="b"/>
            <a:pathLst>
              <a:path w="8329331" h="4701384">
                <a:moveTo>
                  <a:pt x="7047184" y="406"/>
                </a:moveTo>
                <a:cubicBezTo>
                  <a:pt x="7473044" y="7480"/>
                  <a:pt x="7895572" y="106955"/>
                  <a:pt x="8282506" y="294946"/>
                </a:cubicBezTo>
                <a:lnTo>
                  <a:pt x="8329331" y="319324"/>
                </a:lnTo>
                <a:lnTo>
                  <a:pt x="8329331" y="4701384"/>
                </a:lnTo>
                <a:lnTo>
                  <a:pt x="0" y="4701384"/>
                </a:lnTo>
                <a:lnTo>
                  <a:pt x="5251843" y="580406"/>
                </a:lnTo>
                <a:lnTo>
                  <a:pt x="5312648" y="535110"/>
                </a:lnTo>
                <a:cubicBezTo>
                  <a:pt x="5787318" y="199904"/>
                  <a:pt x="6331234" y="25089"/>
                  <a:pt x="6876738" y="2514"/>
                </a:cubicBezTo>
                <a:cubicBezTo>
                  <a:pt x="6933561" y="163"/>
                  <a:pt x="6990402" y="-537"/>
                  <a:pt x="7047184" y="406"/>
                </a:cubicBezTo>
                <a:close/>
              </a:path>
            </a:pathLst>
          </a:custGeom>
        </p:spPr>
      </p:pic>
    </p:spTree>
    <p:extLst>
      <p:ext uri="{BB962C8B-B14F-4D97-AF65-F5344CB8AC3E}">
        <p14:creationId xmlns:p14="http://schemas.microsoft.com/office/powerpoint/2010/main" val="1938387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DD152-1D01-BDE6-9075-D44EFCBD714F}"/>
              </a:ext>
            </a:extLst>
          </p:cNvPr>
          <p:cNvSpPr>
            <a:spLocks noGrp="1"/>
          </p:cNvSpPr>
          <p:nvPr>
            <p:ph type="title"/>
          </p:nvPr>
        </p:nvSpPr>
        <p:spPr>
          <a:xfrm>
            <a:off x="1066800" y="4048691"/>
            <a:ext cx="5029200" cy="1962150"/>
          </a:xfrm>
        </p:spPr>
        <p:txBody>
          <a:bodyPr vert="horz" lIns="91440" tIns="45720" rIns="91440" bIns="45720" rtlCol="0" anchor="ctr">
            <a:normAutofit/>
          </a:bodyPr>
          <a:lstStyle/>
          <a:p>
            <a:r>
              <a:rPr lang="en-US" sz="2300" b="1" kern="100">
                <a:effectLst/>
                <a:latin typeface="Aptos Display" panose="020B0004020202020204" pitchFamily="34" charset="0"/>
                <a:ea typeface="Times New Roman" panose="02020603050405020304" pitchFamily="18" charset="0"/>
                <a:cs typeface="Times New Roman" panose="02020603050405020304" pitchFamily="18" charset="0"/>
              </a:rPr>
              <a:t>PROBLEM STATEMENT: Running GenAI on Intel AI Laptops and Simple LLM Inference on CPU and fine-tuning of LLM Models using Intel Open VINO</a:t>
            </a:r>
            <a:br>
              <a:rPr lang="en-IN" sz="2300" b="1" kern="100">
                <a:effectLst/>
                <a:latin typeface="Aptos Display" panose="020B0004020202020204" pitchFamily="34" charset="0"/>
                <a:ea typeface="Times New Roman" panose="02020603050405020304" pitchFamily="18" charset="0"/>
                <a:cs typeface="Times New Roman" panose="02020603050405020304" pitchFamily="18" charset="0"/>
              </a:rPr>
            </a:br>
            <a:endParaRPr lang="en-US" sz="2300" dirty="0"/>
          </a:p>
        </p:txBody>
      </p:sp>
      <p:pic>
        <p:nvPicPr>
          <p:cNvPr id="7" name="Content Placeholder 6" descr="A robot thinking with a large object&#10;&#10;Description automatically generated with medium confidence">
            <a:extLst>
              <a:ext uri="{FF2B5EF4-FFF2-40B4-BE49-F238E27FC236}">
                <a16:creationId xmlns:a16="http://schemas.microsoft.com/office/drawing/2014/main" id="{2A2B91D2-9FA7-9C47-37BE-81FDA3CA550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 b="8173"/>
          <a:stretch/>
        </p:blipFill>
        <p:spPr>
          <a:xfrm>
            <a:off x="-2380" y="-17766"/>
            <a:ext cx="6394567" cy="3479045"/>
          </a:xfrm>
          <a:custGeom>
            <a:avLst/>
            <a:gdLst/>
            <a:ahLst/>
            <a:cxnLst/>
            <a:rect l="l" t="t" r="r" b="b"/>
            <a:pathLst>
              <a:path w="6394567" h="3479045">
                <a:moveTo>
                  <a:pt x="0" y="0"/>
                </a:moveTo>
                <a:lnTo>
                  <a:pt x="6394567" y="0"/>
                </a:lnTo>
                <a:lnTo>
                  <a:pt x="2477593" y="3073542"/>
                </a:lnTo>
                <a:lnTo>
                  <a:pt x="2435111" y="3105189"/>
                </a:lnTo>
                <a:cubicBezTo>
                  <a:pt x="2103481" y="3339382"/>
                  <a:pt x="1723470" y="3461518"/>
                  <a:pt x="1342352" y="3477290"/>
                </a:cubicBezTo>
                <a:cubicBezTo>
                  <a:pt x="1302651" y="3478932"/>
                  <a:pt x="1262940" y="3479421"/>
                  <a:pt x="1223270" y="3478762"/>
                </a:cubicBezTo>
                <a:cubicBezTo>
                  <a:pt x="786893" y="3471515"/>
                  <a:pt x="355525" y="3325396"/>
                  <a:pt x="277" y="3048974"/>
                </a:cubicBezTo>
                <a:lnTo>
                  <a:pt x="0" y="3048730"/>
                </a:lnTo>
                <a:close/>
              </a:path>
            </a:pathLst>
          </a:custGeom>
        </p:spPr>
      </p:pic>
      <p:graphicFrame>
        <p:nvGraphicFramePr>
          <p:cNvPr id="43" name="TextBox 8">
            <a:extLst>
              <a:ext uri="{FF2B5EF4-FFF2-40B4-BE49-F238E27FC236}">
                <a16:creationId xmlns:a16="http://schemas.microsoft.com/office/drawing/2014/main" id="{E7DEB504-31FD-297F-8518-7FD2C4969DE3}"/>
              </a:ext>
            </a:extLst>
          </p:cNvPr>
          <p:cNvGraphicFramePr/>
          <p:nvPr>
            <p:extLst>
              <p:ext uri="{D42A27DB-BD31-4B8C-83A1-F6EECF244321}">
                <p14:modId xmlns:p14="http://schemas.microsoft.com/office/powerpoint/2010/main" val="135132156"/>
              </p:ext>
            </p:extLst>
          </p:nvPr>
        </p:nvGraphicFramePr>
        <p:xfrm>
          <a:off x="7239000" y="1143000"/>
          <a:ext cx="39243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2829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s profile with colorful paint on her face&#10;&#10;Description automatically generated">
            <a:extLst>
              <a:ext uri="{FF2B5EF4-FFF2-40B4-BE49-F238E27FC236}">
                <a16:creationId xmlns:a16="http://schemas.microsoft.com/office/drawing/2014/main" id="{631F0A05-D821-42D6-4409-AF0BD514CDFD}"/>
              </a:ext>
            </a:extLst>
          </p:cNvPr>
          <p:cNvPicPr>
            <a:picLocks noChangeAspect="1"/>
          </p:cNvPicPr>
          <p:nvPr/>
        </p:nvPicPr>
        <p:blipFill rotWithShape="1">
          <a:blip r:embed="rId2">
            <a:duotone>
              <a:prstClr val="black"/>
              <a:schemeClr val="tx2">
                <a:tint val="45000"/>
                <a:satMod val="400000"/>
              </a:schemeClr>
            </a:duotone>
            <a:alphaModFix amt="40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AF99EA53-2C70-19AC-5ACA-80B290D55D0C}"/>
              </a:ext>
            </a:extLst>
          </p:cNvPr>
          <p:cNvSpPr>
            <a:spLocks noGrp="1"/>
          </p:cNvSpPr>
          <p:nvPr>
            <p:ph type="title"/>
          </p:nvPr>
        </p:nvSpPr>
        <p:spPr>
          <a:xfrm>
            <a:off x="677334" y="609600"/>
            <a:ext cx="8596668" cy="1320800"/>
          </a:xfrm>
        </p:spPr>
        <p:txBody>
          <a:bodyPr>
            <a:normAutofit/>
          </a:bodyPr>
          <a:lstStyle/>
          <a:p>
            <a:r>
              <a:rPr lang="en-IN" sz="4000" dirty="0"/>
              <a:t>INTRODUCTION TO PROJECT</a:t>
            </a:r>
          </a:p>
        </p:txBody>
      </p:sp>
      <p:sp>
        <p:nvSpPr>
          <p:cNvPr id="3" name="Content Placeholder 2">
            <a:extLst>
              <a:ext uri="{FF2B5EF4-FFF2-40B4-BE49-F238E27FC236}">
                <a16:creationId xmlns:a16="http://schemas.microsoft.com/office/drawing/2014/main" id="{C746B10D-4B66-A267-5309-5CA5CA89CAE4}"/>
              </a:ext>
            </a:extLst>
          </p:cNvPr>
          <p:cNvSpPr>
            <a:spLocks noGrp="1"/>
          </p:cNvSpPr>
          <p:nvPr>
            <p:ph idx="1"/>
          </p:nvPr>
        </p:nvSpPr>
        <p:spPr>
          <a:xfrm>
            <a:off x="677334" y="2160589"/>
            <a:ext cx="8596668" cy="3880773"/>
          </a:xfrm>
        </p:spPr>
        <p:txBody>
          <a:bodyPr>
            <a:normAutofit/>
          </a:bodyPr>
          <a:lstStyle/>
          <a:p>
            <a:r>
              <a:rPr lang="en-US" sz="2000" dirty="0">
                <a:solidFill>
                  <a:srgbClr val="FFFFFF"/>
                </a:solidFill>
              </a:rPr>
              <a:t>In this project, we are making advanced artificial intelligence (AI) tools accessible on everyday laptops by using a compact language model called </a:t>
            </a:r>
            <a:r>
              <a:rPr lang="en-US" sz="2000" dirty="0" err="1">
                <a:solidFill>
                  <a:srgbClr val="FFFFFF"/>
                </a:solidFill>
              </a:rPr>
              <a:t>TinyLlama</a:t>
            </a:r>
            <a:r>
              <a:rPr lang="en-US" sz="2000" dirty="0">
                <a:solidFill>
                  <a:srgbClr val="FFFFFF"/>
                </a:solidFill>
              </a:rPr>
              <a:t> which is the smallest of all </a:t>
            </a:r>
            <a:r>
              <a:rPr lang="en-US" sz="2000" dirty="0" err="1">
                <a:solidFill>
                  <a:srgbClr val="FFFFFF"/>
                </a:solidFill>
              </a:rPr>
              <a:t>llms</a:t>
            </a:r>
            <a:r>
              <a:rPr lang="en-US" sz="2000" dirty="0">
                <a:solidFill>
                  <a:srgbClr val="FFFFFF"/>
                </a:solidFill>
              </a:rPr>
              <a:t> and thus resource efficient and inferencing it with Intel® </a:t>
            </a:r>
            <a:r>
              <a:rPr lang="en-US" sz="2000" dirty="0" err="1">
                <a:solidFill>
                  <a:srgbClr val="FFFFFF"/>
                </a:solidFill>
              </a:rPr>
              <a:t>OpenVINO</a:t>
            </a:r>
            <a:r>
              <a:rPr lang="en-US" sz="2000" dirty="0">
                <a:solidFill>
                  <a:srgbClr val="FFFFFF"/>
                </a:solidFill>
              </a:rPr>
              <a:t>™. Our goal is to enable powerful AI capabilities without needing expensive hardware like high-end graphics cards. We are training </a:t>
            </a:r>
            <a:r>
              <a:rPr lang="en-US" sz="2000" dirty="0" err="1">
                <a:solidFill>
                  <a:srgbClr val="FFFFFF"/>
                </a:solidFill>
              </a:rPr>
              <a:t>TinyLlama</a:t>
            </a:r>
            <a:r>
              <a:rPr lang="en-US" sz="2000" dirty="0">
                <a:solidFill>
                  <a:srgbClr val="FFFFFF"/>
                </a:solidFill>
              </a:rPr>
              <a:t> with a detailed dataset of color descriptions so it can understand and generate rich information about different colors. Users simply type a color name or color code into their laptop, and </a:t>
            </a:r>
            <a:r>
              <a:rPr lang="en-US" sz="2000" dirty="0" err="1">
                <a:solidFill>
                  <a:srgbClr val="FFFFFF"/>
                </a:solidFill>
              </a:rPr>
              <a:t>TinyLlama</a:t>
            </a:r>
            <a:r>
              <a:rPr lang="en-US" sz="2000" dirty="0">
                <a:solidFill>
                  <a:srgbClr val="FFFFFF"/>
                </a:solidFill>
              </a:rPr>
              <a:t> processes this input to produce a detailed, easy-to-read description of the color, which is then displayed on the screen. This makes advanced AI technology more affordable and available to everyone.</a:t>
            </a:r>
            <a:endParaRPr lang="en-IN" sz="2000" dirty="0">
              <a:solidFill>
                <a:srgbClr val="FFFFFF"/>
              </a:solidFill>
            </a:endParaRPr>
          </a:p>
        </p:txBody>
      </p:sp>
    </p:spTree>
    <p:extLst>
      <p:ext uri="{BB962C8B-B14F-4D97-AF65-F5344CB8AC3E}">
        <p14:creationId xmlns:p14="http://schemas.microsoft.com/office/powerpoint/2010/main" val="270629271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CB9A8-BFB9-110F-C54B-352FD18436D6}"/>
              </a:ext>
            </a:extLst>
          </p:cNvPr>
          <p:cNvSpPr>
            <a:spLocks noGrp="1"/>
          </p:cNvSpPr>
          <p:nvPr>
            <p:ph type="title"/>
          </p:nvPr>
        </p:nvSpPr>
        <p:spPr>
          <a:xfrm>
            <a:off x="1066800" y="2139696"/>
            <a:ext cx="6887335" cy="221026"/>
          </a:xfrm>
        </p:spPr>
        <p:txBody>
          <a:bodyPr>
            <a:normAutofit fontScale="90000"/>
          </a:bodyPr>
          <a:lstStyle/>
          <a:p>
            <a:endParaRPr lang="en-IN" dirty="0"/>
          </a:p>
        </p:txBody>
      </p:sp>
      <p:graphicFrame>
        <p:nvGraphicFramePr>
          <p:cNvPr id="39" name="Content Placeholder 2">
            <a:extLst>
              <a:ext uri="{FF2B5EF4-FFF2-40B4-BE49-F238E27FC236}">
                <a16:creationId xmlns:a16="http://schemas.microsoft.com/office/drawing/2014/main" id="{E0944A68-9BEE-96F0-DCBF-0D1F424ECF64}"/>
              </a:ext>
            </a:extLst>
          </p:cNvPr>
          <p:cNvGraphicFramePr>
            <a:graphicFrameLocks noGrp="1"/>
          </p:cNvGraphicFramePr>
          <p:nvPr>
            <p:ph idx="1"/>
            <p:extLst>
              <p:ext uri="{D42A27DB-BD31-4B8C-83A1-F6EECF244321}">
                <p14:modId xmlns:p14="http://schemas.microsoft.com/office/powerpoint/2010/main" val="177675682"/>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5" name="Rectangle 31">
            <a:extLst>
              <a:ext uri="{FF2B5EF4-FFF2-40B4-BE49-F238E27FC236}">
                <a16:creationId xmlns:a16="http://schemas.microsoft.com/office/drawing/2014/main" id="{84A9E4F7-1F71-B3AF-766C-081AD4CDEFEC}"/>
              </a:ext>
            </a:extLst>
          </p:cNvPr>
          <p:cNvSpPr>
            <a:spLocks noChangeArrowheads="1"/>
          </p:cNvSpPr>
          <p:nvPr/>
        </p:nvSpPr>
        <p:spPr bwMode="auto">
          <a:xfrm>
            <a:off x="2047875" y="451450"/>
            <a:ext cx="4238625" cy="1164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28528" rIns="9144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Unique Idea Brief - 1</a:t>
            </a:r>
            <a:endParaRPr kumimoji="0" lang="en-US" altLang="en-US" sz="36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6" name="Rectangle 32">
            <a:extLst>
              <a:ext uri="{FF2B5EF4-FFF2-40B4-BE49-F238E27FC236}">
                <a16:creationId xmlns:a16="http://schemas.microsoft.com/office/drawing/2014/main" id="{D423DC14-4A83-7474-F81C-DA24D1E795AE}"/>
              </a:ext>
            </a:extLst>
          </p:cNvPr>
          <p:cNvSpPr>
            <a:spLocks noChangeArrowheads="1"/>
          </p:cNvSpPr>
          <p:nvPr/>
        </p:nvSpPr>
        <p:spPr bwMode="auto">
          <a:xfrm>
            <a:off x="0" y="457199"/>
            <a:ext cx="9448800" cy="45719"/>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37" name="Rectangle 33">
            <a:extLst>
              <a:ext uri="{FF2B5EF4-FFF2-40B4-BE49-F238E27FC236}">
                <a16:creationId xmlns:a16="http://schemas.microsoft.com/office/drawing/2014/main" id="{789D9F4C-D081-EC52-F9FE-8719FF28488C}"/>
              </a:ext>
            </a:extLst>
          </p:cNvPr>
          <p:cNvSpPr>
            <a:spLocks noChangeArrowheads="1"/>
          </p:cNvSpPr>
          <p:nvPr/>
        </p:nvSpPr>
        <p:spPr bwMode="auto">
          <a:xfrm>
            <a:off x="571500" y="1201142"/>
            <a:ext cx="9239250" cy="928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28528"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a:solidFill>
                  <a:srgbClr val="0F4761"/>
                </a:solidFill>
                <a:latin typeface="Aptos Display" panose="020B0004020202020204" pitchFamily="34" charset="0"/>
                <a:ea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Enabling Advanced AI on Intel AI Laptops</a:t>
            </a:r>
            <a:endParaRPr kumimoji="0" lang="en-US" altLang="en-US" sz="24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547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ED1B07-CA73-9D0D-C8A2-90154E9AD97C}"/>
              </a:ext>
            </a:extLst>
          </p:cNvPr>
          <p:cNvSpPr>
            <a:spLocks/>
          </p:cNvSpPr>
          <p:nvPr/>
        </p:nvSpPr>
        <p:spPr>
          <a:xfrm>
            <a:off x="1148060" y="2624446"/>
            <a:ext cx="5968689" cy="3099474"/>
          </a:xfrm>
          <a:prstGeom prst="rect">
            <a:avLst/>
          </a:prstGeom>
        </p:spPr>
        <p:txBody>
          <a:bodyPr/>
          <a:lstStyle/>
          <a:p>
            <a:pPr defTabSz="292608">
              <a:spcAft>
                <a:spcPts val="600"/>
              </a:spcAft>
            </a:pPr>
            <a:endParaRPr lang="en-IN" sz="1600" kern="1200" dirty="0">
              <a:solidFill>
                <a:schemeClr val="tx1"/>
              </a:solidFill>
              <a:latin typeface="+mn-lt"/>
              <a:ea typeface="+mn-ea"/>
              <a:cs typeface="+mn-cs"/>
            </a:endParaRPr>
          </a:p>
        </p:txBody>
      </p:sp>
      <p:sp>
        <p:nvSpPr>
          <p:cNvPr id="4" name="Rectangle 1">
            <a:extLst>
              <a:ext uri="{FF2B5EF4-FFF2-40B4-BE49-F238E27FC236}">
                <a16:creationId xmlns:a16="http://schemas.microsoft.com/office/drawing/2014/main" id="{0E467720-5EFC-1CB0-A1B9-36658008DD60}"/>
              </a:ext>
            </a:extLst>
          </p:cNvPr>
          <p:cNvSpPr>
            <a:spLocks noChangeArrowheads="1"/>
          </p:cNvSpPr>
          <p:nvPr/>
        </p:nvSpPr>
        <p:spPr bwMode="auto">
          <a:xfrm>
            <a:off x="2388878" y="517197"/>
            <a:ext cx="4257727" cy="979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28528" rIns="91440" bIns="50784" numCol="1" anchor="ctr" anchorCtr="0" compatLnSpc="1">
            <a:prstTxWarp prst="textNoShape">
              <a:avLst/>
            </a:prstTxWarp>
            <a:spAutoFit/>
          </a:bodyPr>
          <a:lstStyle/>
          <a:p>
            <a:pPr defTabSz="520842" eaLnBrk="0" fontAlgn="base" hangingPunct="0">
              <a:spcBef>
                <a:spcPct val="0"/>
              </a:spcBef>
              <a:spcAft>
                <a:spcPts val="384"/>
              </a:spcAft>
            </a:pPr>
            <a:r>
              <a:rPr lang="en-US" altLang="en-US" sz="2400" b="1" kern="1200">
                <a:solidFill>
                  <a:srgbClr val="0F4761"/>
                </a:solidFill>
                <a:latin typeface="Aptos Display" panose="020B0004020202020204" pitchFamily="34" charset="0"/>
                <a:ea typeface="+mn-ea"/>
                <a:cs typeface="Times New Roman" panose="02020603050405020304" pitchFamily="18" charset="0"/>
              </a:rPr>
              <a:t>Unique Idea Brief - Part 2</a:t>
            </a:r>
            <a:endParaRPr lang="en-US" altLang="en-US" sz="2400" kern="1200">
              <a:solidFill>
                <a:srgbClr val="0F4761"/>
              </a:solidFill>
              <a:latin typeface="Aptos Display" panose="020B0004020202020204" pitchFamily="34"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ts val="60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A18A4176-CC56-19B5-3D15-51B309B1C4A5}"/>
              </a:ext>
            </a:extLst>
          </p:cNvPr>
          <p:cNvSpPr>
            <a:spLocks noChangeArrowheads="1"/>
          </p:cNvSpPr>
          <p:nvPr/>
        </p:nvSpPr>
        <p:spPr bwMode="auto">
          <a:xfrm>
            <a:off x="1148060" y="1701679"/>
            <a:ext cx="7003562" cy="729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3">
            <a:extLst>
              <a:ext uri="{FF2B5EF4-FFF2-40B4-BE49-F238E27FC236}">
                <a16:creationId xmlns:a16="http://schemas.microsoft.com/office/drawing/2014/main" id="{7B4476C2-08F8-15DA-323B-3F5D64B608AB}"/>
              </a:ext>
            </a:extLst>
          </p:cNvPr>
          <p:cNvSpPr>
            <a:spLocks noChangeArrowheads="1"/>
          </p:cNvSpPr>
          <p:nvPr/>
        </p:nvSpPr>
        <p:spPr bwMode="auto">
          <a:xfrm>
            <a:off x="1979654" y="651195"/>
            <a:ext cx="6299108" cy="1277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28528" rIns="91440" bIns="50784" numCol="1" anchor="ctr" anchorCtr="0" compatLnSpc="1">
            <a:prstTxWarp prst="textNoShape">
              <a:avLst/>
            </a:prstTxWarp>
            <a:spAutoFit/>
          </a:bodyPr>
          <a:lstStyle/>
          <a:p>
            <a:pPr defTabSz="520842" eaLnBrk="0" fontAlgn="base" hangingPunct="0">
              <a:spcBef>
                <a:spcPct val="0"/>
              </a:spcBef>
              <a:spcAft>
                <a:spcPts val="384"/>
              </a:spcAft>
            </a:pPr>
            <a:endParaRPr lang="en-US" altLang="en-US" sz="2000" kern="1200" dirty="0">
              <a:solidFill>
                <a:srgbClr val="0F4761"/>
              </a:solidFill>
              <a:latin typeface="Aptos Display" panose="020B0004020202020204" pitchFamily="34" charset="0"/>
              <a:ea typeface="+mn-ea"/>
              <a:cs typeface="Times New Roman" panose="02020603050405020304" pitchFamily="18" charset="0"/>
            </a:endParaRPr>
          </a:p>
          <a:p>
            <a:pPr defTabSz="520842" eaLnBrk="0" fontAlgn="base" hangingPunct="0">
              <a:spcBef>
                <a:spcPct val="0"/>
              </a:spcBef>
              <a:spcAft>
                <a:spcPts val="384"/>
              </a:spcAft>
            </a:pPr>
            <a:r>
              <a:rPr lang="en-US" altLang="en-US" sz="2000" b="1" kern="1200" dirty="0">
                <a:solidFill>
                  <a:srgbClr val="0F4761"/>
                </a:solidFill>
                <a:latin typeface="Aptos Display" panose="020B0004020202020204" pitchFamily="34" charset="0"/>
                <a:ea typeface="+mn-ea"/>
                <a:cs typeface="Times New Roman" panose="02020603050405020304" pitchFamily="18" charset="0"/>
              </a:rPr>
              <a:t>Enabling Advanced AI on Intel AI Laptops</a:t>
            </a:r>
            <a:endParaRPr lang="en-US" altLang="en-US" sz="2000" kern="1200" dirty="0">
              <a:solidFill>
                <a:srgbClr val="0F4761"/>
              </a:solidFill>
              <a:latin typeface="Aptos Display" panose="020B0004020202020204" pitchFamily="34"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ts val="60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Rounded Corners 1">
            <a:extLst>
              <a:ext uri="{FF2B5EF4-FFF2-40B4-BE49-F238E27FC236}">
                <a16:creationId xmlns:a16="http://schemas.microsoft.com/office/drawing/2014/main" id="{28A35D86-637A-84E8-FE51-9DC0FA01044A}"/>
              </a:ext>
            </a:extLst>
          </p:cNvPr>
          <p:cNvSpPr/>
          <p:nvPr/>
        </p:nvSpPr>
        <p:spPr>
          <a:xfrm>
            <a:off x="1706413" y="2177161"/>
            <a:ext cx="8596312" cy="120081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IN" sz="1800" b="1" kern="1200">
                <a:solidFill>
                  <a:schemeClr val="tx1"/>
                </a:solidFill>
                <a:latin typeface="+mn-lt"/>
                <a:ea typeface="+mn-ea"/>
                <a:cs typeface="+mn-cs"/>
              </a:rPr>
              <a:t>LoRA Technique:</a:t>
            </a:r>
          </a:p>
          <a:p>
            <a:r>
              <a:rPr lang="en-IN" sz="1800" b="1" kern="1200">
                <a:solidFill>
                  <a:schemeClr val="tx1"/>
                </a:solidFill>
                <a:latin typeface="+mn-lt"/>
                <a:ea typeface="+mn-ea"/>
                <a:cs typeface="+mn-cs"/>
              </a:rPr>
              <a:t>Advanced Fine-Tuning</a:t>
            </a:r>
            <a:r>
              <a:rPr lang="en-IN" sz="1800" kern="1200">
                <a:solidFill>
                  <a:schemeClr val="tx1"/>
                </a:solidFill>
                <a:latin typeface="+mn-lt"/>
                <a:ea typeface="+mn-ea"/>
                <a:cs typeface="+mn-cs"/>
              </a:rPr>
              <a:t>: Implements Low-Rank Adaptation (LoRA) for efficient fine-tuning of TinyLlama. LoRA reduces the number of trainable parameters, making the fine-tuning process faster and more resource-efficient.</a:t>
            </a:r>
          </a:p>
          <a:p>
            <a:endParaRPr lang="en-IN" dirty="0"/>
          </a:p>
        </p:txBody>
      </p:sp>
      <p:sp>
        <p:nvSpPr>
          <p:cNvPr id="7" name="Rectangle: Rounded Corners 6">
            <a:extLst>
              <a:ext uri="{FF2B5EF4-FFF2-40B4-BE49-F238E27FC236}">
                <a16:creationId xmlns:a16="http://schemas.microsoft.com/office/drawing/2014/main" id="{9F2DB1E6-658B-C384-AF2E-C56A46D71022}"/>
              </a:ext>
            </a:extLst>
          </p:cNvPr>
          <p:cNvSpPr/>
          <p:nvPr/>
        </p:nvSpPr>
        <p:spPr>
          <a:xfrm>
            <a:off x="1706413" y="3673781"/>
            <a:ext cx="8596312" cy="1200819"/>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defTabSz="292608">
              <a:spcAft>
                <a:spcPts val="600"/>
              </a:spcAft>
            </a:pPr>
            <a:r>
              <a:rPr lang="en-IN" sz="1800" b="1" kern="1200" dirty="0">
                <a:solidFill>
                  <a:schemeClr val="tx1"/>
                </a:solidFill>
                <a:latin typeface="+mn-lt"/>
                <a:ea typeface="+mn-ea"/>
                <a:cs typeface="+mn-cs"/>
              </a:rPr>
              <a:t>Generative AI (</a:t>
            </a:r>
            <a:r>
              <a:rPr lang="en-IN" sz="1800" b="1" kern="1200" dirty="0" err="1">
                <a:solidFill>
                  <a:schemeClr val="tx1"/>
                </a:solidFill>
                <a:latin typeface="+mn-lt"/>
                <a:ea typeface="+mn-ea"/>
                <a:cs typeface="+mn-cs"/>
              </a:rPr>
              <a:t>GenAI</a:t>
            </a:r>
            <a:r>
              <a:rPr lang="en-IN" sz="1800" b="1" kern="1200" dirty="0">
                <a:solidFill>
                  <a:schemeClr val="tx1"/>
                </a:solidFill>
                <a:latin typeface="+mn-lt"/>
                <a:ea typeface="+mn-ea"/>
                <a:cs typeface="+mn-cs"/>
              </a:rPr>
              <a:t>)</a:t>
            </a:r>
            <a:r>
              <a:rPr lang="en-IN" sz="1800" kern="1200" dirty="0">
                <a:solidFill>
                  <a:schemeClr val="tx1"/>
                </a:solidFill>
                <a:latin typeface="+mn-lt"/>
                <a:ea typeface="+mn-ea"/>
                <a:cs typeface="+mn-cs"/>
              </a:rPr>
              <a:t>:</a:t>
            </a:r>
          </a:p>
          <a:p>
            <a:pPr defTabSz="292608">
              <a:spcAft>
                <a:spcPts val="600"/>
              </a:spcAft>
              <a:buFont typeface="Arial" panose="020B0604020202020204" pitchFamily="34" charset="0"/>
              <a:buChar char="•"/>
            </a:pPr>
            <a:r>
              <a:rPr lang="en-IN" sz="1800" b="1" kern="1200" dirty="0">
                <a:solidFill>
                  <a:schemeClr val="tx1"/>
                </a:solidFill>
                <a:latin typeface="+mn-lt"/>
                <a:ea typeface="+mn-ea"/>
                <a:cs typeface="+mn-cs"/>
              </a:rPr>
              <a:t>Enhanced Capabilities</a:t>
            </a:r>
            <a:r>
              <a:rPr lang="en-IN" sz="1800" kern="1200" dirty="0">
                <a:solidFill>
                  <a:schemeClr val="tx1"/>
                </a:solidFill>
                <a:latin typeface="+mn-lt"/>
                <a:ea typeface="+mn-ea"/>
                <a:cs typeface="+mn-cs"/>
              </a:rPr>
              <a:t>: Integrates Generative AI techniques to enable </a:t>
            </a:r>
            <a:r>
              <a:rPr lang="en-IN" sz="1800" kern="1200" dirty="0" err="1">
                <a:solidFill>
                  <a:schemeClr val="tx1"/>
                </a:solidFill>
                <a:latin typeface="+mn-lt"/>
                <a:ea typeface="+mn-ea"/>
                <a:cs typeface="+mn-cs"/>
              </a:rPr>
              <a:t>TinyLlama</a:t>
            </a:r>
            <a:r>
              <a:rPr lang="en-IN" sz="1800" kern="1200" dirty="0">
                <a:solidFill>
                  <a:schemeClr val="tx1"/>
                </a:solidFill>
                <a:latin typeface="+mn-lt"/>
                <a:ea typeface="+mn-ea"/>
                <a:cs typeface="+mn-cs"/>
              </a:rPr>
              <a:t> to generate detailed and contextually rich outputs, such as </a:t>
            </a:r>
            <a:r>
              <a:rPr lang="en-IN" sz="1800" kern="1200" dirty="0" err="1">
                <a:solidFill>
                  <a:schemeClr val="tx1"/>
                </a:solidFill>
                <a:latin typeface="+mn-lt"/>
                <a:ea typeface="+mn-ea"/>
                <a:cs typeface="+mn-cs"/>
              </a:rPr>
              <a:t>color</a:t>
            </a:r>
            <a:r>
              <a:rPr lang="en-IN" sz="1800" kern="1200" dirty="0">
                <a:solidFill>
                  <a:schemeClr val="tx1"/>
                </a:solidFill>
                <a:latin typeface="+mn-lt"/>
                <a:ea typeface="+mn-ea"/>
                <a:cs typeface="+mn-cs"/>
              </a:rPr>
              <a:t> descriptions, from given inputs.</a:t>
            </a:r>
          </a:p>
          <a:p>
            <a:endParaRPr lang="en-IN" dirty="0"/>
          </a:p>
        </p:txBody>
      </p:sp>
      <p:sp>
        <p:nvSpPr>
          <p:cNvPr id="8" name="Rectangle: Rounded Corners 7">
            <a:extLst>
              <a:ext uri="{FF2B5EF4-FFF2-40B4-BE49-F238E27FC236}">
                <a16:creationId xmlns:a16="http://schemas.microsoft.com/office/drawing/2014/main" id="{08ACBC76-C1E3-8BC0-12E0-3C86E6BC57FD}"/>
              </a:ext>
            </a:extLst>
          </p:cNvPr>
          <p:cNvSpPr/>
          <p:nvPr/>
        </p:nvSpPr>
        <p:spPr>
          <a:xfrm>
            <a:off x="1706413" y="5123510"/>
            <a:ext cx="8710237" cy="1200819"/>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defTabSz="292608">
              <a:spcAft>
                <a:spcPts val="600"/>
              </a:spcAft>
            </a:pPr>
            <a:r>
              <a:rPr lang="en-IN" sz="1800" b="1" kern="1200" dirty="0">
                <a:solidFill>
                  <a:schemeClr val="tx1"/>
                </a:solidFill>
                <a:latin typeface="+mn-lt"/>
                <a:ea typeface="+mn-ea"/>
                <a:cs typeface="+mn-cs"/>
              </a:rPr>
              <a:t>Dataset Utilized</a:t>
            </a:r>
            <a:r>
              <a:rPr lang="en-IN" sz="1800" kern="1200" dirty="0">
                <a:solidFill>
                  <a:schemeClr val="tx1"/>
                </a:solidFill>
                <a:latin typeface="+mn-lt"/>
                <a:ea typeface="+mn-ea"/>
                <a:cs typeface="+mn-cs"/>
              </a:rPr>
              <a:t>:</a:t>
            </a:r>
          </a:p>
          <a:p>
            <a:pPr defTabSz="292608">
              <a:spcAft>
                <a:spcPts val="600"/>
              </a:spcAft>
              <a:buFont typeface="Arial" panose="020B0604020202020204" pitchFamily="34" charset="0"/>
              <a:buChar char="•"/>
            </a:pPr>
            <a:r>
              <a:rPr lang="en-IN" sz="1800" b="1" kern="1200" dirty="0" err="1">
                <a:solidFill>
                  <a:schemeClr val="tx1"/>
                </a:solidFill>
                <a:latin typeface="+mn-lt"/>
                <a:ea typeface="+mn-ea"/>
                <a:cs typeface="+mn-cs"/>
              </a:rPr>
              <a:t>Color</a:t>
            </a:r>
            <a:r>
              <a:rPr lang="en-IN" sz="1800" b="1" kern="1200" dirty="0">
                <a:solidFill>
                  <a:schemeClr val="tx1"/>
                </a:solidFill>
                <a:latin typeface="+mn-lt"/>
                <a:ea typeface="+mn-ea"/>
                <a:cs typeface="+mn-cs"/>
              </a:rPr>
              <a:t> Descriptions Dataset</a:t>
            </a:r>
            <a:r>
              <a:rPr lang="en-IN" sz="1800" kern="1200" dirty="0">
                <a:solidFill>
                  <a:schemeClr val="tx1"/>
                </a:solidFill>
                <a:latin typeface="+mn-lt"/>
                <a:ea typeface="+mn-ea"/>
                <a:cs typeface="+mn-cs"/>
              </a:rPr>
              <a:t>: Fine-tunes </a:t>
            </a:r>
            <a:r>
              <a:rPr lang="en-IN" sz="1800" kern="1200" dirty="0" err="1">
                <a:solidFill>
                  <a:schemeClr val="tx1"/>
                </a:solidFill>
                <a:latin typeface="+mn-lt"/>
                <a:ea typeface="+mn-ea"/>
                <a:cs typeface="+mn-cs"/>
              </a:rPr>
              <a:t>TinyLlama</a:t>
            </a:r>
            <a:r>
              <a:rPr lang="en-IN" sz="1800" kern="1200" dirty="0">
                <a:solidFill>
                  <a:schemeClr val="tx1"/>
                </a:solidFill>
                <a:latin typeface="+mn-lt"/>
                <a:ea typeface="+mn-ea"/>
                <a:cs typeface="+mn-cs"/>
              </a:rPr>
              <a:t> using a comprehensive dataset that includes detailed descriptions and hexadecimal codes of various </a:t>
            </a:r>
            <a:r>
              <a:rPr lang="en-IN" sz="1800" kern="1200" dirty="0" err="1">
                <a:solidFill>
                  <a:schemeClr val="tx1"/>
                </a:solidFill>
                <a:latin typeface="+mn-lt"/>
                <a:ea typeface="+mn-ea"/>
                <a:cs typeface="+mn-cs"/>
              </a:rPr>
              <a:t>colors</a:t>
            </a:r>
            <a:r>
              <a:rPr lang="en-IN" sz="1800" kern="1200" dirty="0">
                <a:solidFill>
                  <a:schemeClr val="tx1"/>
                </a:solidFill>
                <a:latin typeface="+mn-lt"/>
                <a:ea typeface="+mn-ea"/>
                <a:cs typeface="+mn-cs"/>
              </a:rPr>
              <a:t>. This showcases the model's practical application in generating rich and accurate </a:t>
            </a:r>
            <a:r>
              <a:rPr lang="en-IN" sz="1800" kern="1200" dirty="0" err="1">
                <a:solidFill>
                  <a:schemeClr val="tx1"/>
                </a:solidFill>
                <a:latin typeface="+mn-lt"/>
                <a:ea typeface="+mn-ea"/>
                <a:cs typeface="+mn-cs"/>
              </a:rPr>
              <a:t>color</a:t>
            </a:r>
            <a:r>
              <a:rPr lang="en-IN" sz="1800" kern="1200" dirty="0">
                <a:solidFill>
                  <a:schemeClr val="tx1"/>
                </a:solidFill>
                <a:latin typeface="+mn-lt"/>
                <a:ea typeface="+mn-ea"/>
                <a:cs typeface="+mn-cs"/>
              </a:rPr>
              <a:t>-related information.</a:t>
            </a:r>
          </a:p>
          <a:p>
            <a:endParaRPr lang="en-IN" dirty="0"/>
          </a:p>
        </p:txBody>
      </p:sp>
      <p:sp>
        <p:nvSpPr>
          <p:cNvPr id="10" name="Rectangle 9" descr="Document">
            <a:extLst>
              <a:ext uri="{FF2B5EF4-FFF2-40B4-BE49-F238E27FC236}">
                <a16:creationId xmlns:a16="http://schemas.microsoft.com/office/drawing/2014/main" id="{A6FA49D1-FCD5-097C-7445-4D2347CDC422}"/>
              </a:ext>
            </a:extLst>
          </p:cNvPr>
          <p:cNvSpPr/>
          <p:nvPr/>
        </p:nvSpPr>
        <p:spPr>
          <a:xfrm>
            <a:off x="1036131" y="2356936"/>
            <a:ext cx="660450" cy="66045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11" name="Rectangle 10" descr="Document">
            <a:extLst>
              <a:ext uri="{FF2B5EF4-FFF2-40B4-BE49-F238E27FC236}">
                <a16:creationId xmlns:a16="http://schemas.microsoft.com/office/drawing/2014/main" id="{16CD2F3E-9A8B-9472-087F-719EFC3C98CF}"/>
              </a:ext>
            </a:extLst>
          </p:cNvPr>
          <p:cNvSpPr/>
          <p:nvPr/>
        </p:nvSpPr>
        <p:spPr>
          <a:xfrm>
            <a:off x="1036131" y="5244680"/>
            <a:ext cx="660450" cy="66045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12" name="Rectangle 11" descr="Checkmark">
            <a:extLst>
              <a:ext uri="{FF2B5EF4-FFF2-40B4-BE49-F238E27FC236}">
                <a16:creationId xmlns:a16="http://schemas.microsoft.com/office/drawing/2014/main" id="{161FE5CC-6334-C182-A474-38D2641A52D7}"/>
              </a:ext>
            </a:extLst>
          </p:cNvPr>
          <p:cNvSpPr/>
          <p:nvPr/>
        </p:nvSpPr>
        <p:spPr>
          <a:xfrm>
            <a:off x="989999" y="3821623"/>
            <a:ext cx="660450" cy="66045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Tree>
    <p:extLst>
      <p:ext uri="{BB962C8B-B14F-4D97-AF65-F5344CB8AC3E}">
        <p14:creationId xmlns:p14="http://schemas.microsoft.com/office/powerpoint/2010/main" val="3901064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up of a network&#10;&#10;Description automatically generated">
            <a:extLst>
              <a:ext uri="{FF2B5EF4-FFF2-40B4-BE49-F238E27FC236}">
                <a16:creationId xmlns:a16="http://schemas.microsoft.com/office/drawing/2014/main" id="{635E08D0-A86F-C0DD-1881-AD9FAFFD9DD5}"/>
              </a:ext>
            </a:extLst>
          </p:cNvPr>
          <p:cNvPicPr>
            <a:picLocks noChangeAspect="1"/>
          </p:cNvPicPr>
          <p:nvPr/>
        </p:nvPicPr>
        <p:blipFill rotWithShape="1">
          <a:blip r:embed="rId2">
            <a:duotone>
              <a:prstClr val="black"/>
              <a:schemeClr val="tx2">
                <a:tint val="45000"/>
                <a:satMod val="400000"/>
              </a:schemeClr>
            </a:duotone>
            <a:alphaModFix amt="40000"/>
            <a:extLst>
              <a:ext uri="{28A0092B-C50C-407E-A947-70E740481C1C}">
                <a14:useLocalDpi xmlns:a14="http://schemas.microsoft.com/office/drawing/2010/main" val="0"/>
              </a:ext>
            </a:extLst>
          </a:blip>
          <a:srcRect b="15414"/>
          <a:stretch/>
        </p:blipFill>
        <p:spPr>
          <a:xfrm>
            <a:off x="20" y="10"/>
            <a:ext cx="12191980" cy="6857990"/>
          </a:xfrm>
          <a:prstGeom prst="rect">
            <a:avLst/>
          </a:prstGeom>
        </p:spPr>
      </p:pic>
      <p:sp>
        <p:nvSpPr>
          <p:cNvPr id="2" name="Title 1">
            <a:extLst>
              <a:ext uri="{FF2B5EF4-FFF2-40B4-BE49-F238E27FC236}">
                <a16:creationId xmlns:a16="http://schemas.microsoft.com/office/drawing/2014/main" id="{EC2C33A5-112A-1A64-E249-B446D47DA73B}"/>
              </a:ext>
            </a:extLst>
          </p:cNvPr>
          <p:cNvSpPr>
            <a:spLocks noGrp="1"/>
          </p:cNvSpPr>
          <p:nvPr>
            <p:ph type="title"/>
          </p:nvPr>
        </p:nvSpPr>
        <p:spPr/>
        <p:txBody>
          <a:bodyPr>
            <a:normAutofit/>
          </a:bodyPr>
          <a:lstStyle/>
          <a:p>
            <a:pPr>
              <a:lnSpc>
                <a:spcPct val="90000"/>
              </a:lnSpc>
              <a:spcBef>
                <a:spcPts val="1800"/>
              </a:spcBef>
              <a:spcAft>
                <a:spcPts val="400"/>
              </a:spcAft>
            </a:pPr>
            <a:r>
              <a:rPr lang="en-IN" sz="2800" b="1" kern="100" dirty="0">
                <a:effectLst/>
                <a:latin typeface="Aptos Display" panose="020B0004020202020204" pitchFamily="34" charset="0"/>
                <a:ea typeface="Times New Roman" panose="02020603050405020304" pitchFamily="18" charset="0"/>
                <a:cs typeface="Times New Roman" panose="02020603050405020304" pitchFamily="18" charset="0"/>
              </a:rPr>
              <a:t>Features Offered by the Project on </a:t>
            </a:r>
            <a:r>
              <a:rPr lang="en-IN" sz="2800" b="1" kern="100" dirty="0" err="1">
                <a:effectLst/>
                <a:latin typeface="Aptos Display" panose="020B0004020202020204" pitchFamily="34" charset="0"/>
                <a:ea typeface="Times New Roman" panose="02020603050405020304" pitchFamily="18" charset="0"/>
                <a:cs typeface="Times New Roman" panose="02020603050405020304" pitchFamily="18" charset="0"/>
              </a:rPr>
              <a:t>Colors</a:t>
            </a:r>
            <a:r>
              <a:rPr lang="en-IN" sz="2800" b="1" kern="100" dirty="0">
                <a:effectLst/>
                <a:latin typeface="Aptos Display" panose="020B0004020202020204" pitchFamily="34" charset="0"/>
                <a:ea typeface="Times New Roman" panose="02020603050405020304" pitchFamily="18" charset="0"/>
                <a:cs typeface="Times New Roman" panose="02020603050405020304" pitchFamily="18" charset="0"/>
              </a:rPr>
              <a:t> dataset</a:t>
            </a:r>
            <a:br>
              <a:rPr lang="en-IN" sz="2800" b="1" kern="100" dirty="0">
                <a:effectLst/>
                <a:latin typeface="Aptos Display" panose="020B0004020202020204" pitchFamily="34" charset="0"/>
                <a:ea typeface="Times New Roman" panose="02020603050405020304" pitchFamily="18" charset="0"/>
                <a:cs typeface="Times New Roman" panose="02020603050405020304" pitchFamily="18" charset="0"/>
              </a:rPr>
            </a:br>
            <a:r>
              <a:rPr lang="en-IN" sz="2800" b="1" kern="100" dirty="0">
                <a:effectLst/>
                <a:latin typeface="Aptos" panose="020B0004020202020204" pitchFamily="34" charset="0"/>
                <a:ea typeface="Times New Roman" panose="02020603050405020304" pitchFamily="18" charset="0"/>
                <a:cs typeface="Times New Roman" panose="02020603050405020304" pitchFamily="18" charset="0"/>
              </a:rPr>
              <a:t> </a:t>
            </a:r>
            <a:br>
              <a:rPr lang="en-IN" sz="2800" b="1" kern="100" dirty="0">
                <a:effectLst/>
                <a:latin typeface="Aptos" panose="020B0004020202020204" pitchFamily="34" charset="0"/>
                <a:ea typeface="Times New Roman" panose="02020603050405020304" pitchFamily="18" charset="0"/>
                <a:cs typeface="Times New Roman" panose="02020603050405020304" pitchFamily="18" charset="0"/>
              </a:rPr>
            </a:br>
            <a:endParaRPr lang="en-IN" sz="2800" dirty="0"/>
          </a:p>
        </p:txBody>
      </p:sp>
      <p:sp>
        <p:nvSpPr>
          <p:cNvPr id="3" name="Content Placeholder 2">
            <a:extLst>
              <a:ext uri="{FF2B5EF4-FFF2-40B4-BE49-F238E27FC236}">
                <a16:creationId xmlns:a16="http://schemas.microsoft.com/office/drawing/2014/main" id="{EFB762A3-F9E5-3EC8-AEFE-BEDC453D4A6C}"/>
              </a:ext>
            </a:extLst>
          </p:cNvPr>
          <p:cNvSpPr>
            <a:spLocks noGrp="1"/>
          </p:cNvSpPr>
          <p:nvPr>
            <p:ph idx="1"/>
          </p:nvPr>
        </p:nvSpPr>
        <p:spPr>
          <a:xfrm>
            <a:off x="677333" y="1647825"/>
            <a:ext cx="10457392" cy="5010150"/>
          </a:xfrm>
        </p:spPr>
        <p:txBody>
          <a:bodyPr>
            <a:normAutofit/>
          </a:bodyPr>
          <a:lstStyle/>
          <a:p>
            <a:pPr>
              <a:lnSpc>
                <a:spcPct val="90000"/>
              </a:lnSpc>
              <a:spcBef>
                <a:spcPts val="800"/>
              </a:spcBef>
              <a:spcAft>
                <a:spcPts val="400"/>
              </a:spcAft>
            </a:pPr>
            <a:r>
              <a:rPr lang="en-IN" sz="1600" b="1" kern="0" dirty="0">
                <a:solidFill>
                  <a:srgbClr val="FFFFFF"/>
                </a:solidFill>
                <a:effectLst/>
                <a:latin typeface="Symbol" panose="05050102010706020507" pitchFamily="18" charset="2"/>
                <a:ea typeface="Times New Roman" panose="02020603050405020304" pitchFamily="18" charset="0"/>
                <a:cs typeface="Times New Roman" panose="02020603050405020304" pitchFamily="18" charset="0"/>
              </a:rPr>
              <a:t>·</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Efficient AI Inference:</a:t>
            </a:r>
            <a:endParaRPr lang="en-IN" sz="1600" b="1" kern="100" dirty="0">
              <a:solidFill>
                <a:srgbClr val="FFFFFF"/>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Optimized performance using Intel® </a:t>
            </a:r>
            <a:r>
              <a:rPr lang="en-IN" sz="1600" b="1" kern="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OpenVINO</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for running </a:t>
            </a:r>
            <a:r>
              <a:rPr lang="en-IN" sz="1600" b="1" kern="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TinyLlama</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on Intel AI laptops, reducing the dependency on expensive GPUs.</a:t>
            </a:r>
            <a:endParaRPr lang="en-IN" sz="1600" b="1" kern="100" dirty="0">
              <a:solidFill>
                <a:srgbClr val="FFFFFF"/>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rgbClr val="FFFFFF"/>
                </a:solidFill>
                <a:effectLst/>
                <a:latin typeface="Symbol" panose="05050102010706020507" pitchFamily="18" charset="2"/>
                <a:ea typeface="Times New Roman" panose="02020603050405020304" pitchFamily="18" charset="0"/>
                <a:cs typeface="Times New Roman" panose="02020603050405020304" pitchFamily="18" charset="0"/>
              </a:rPr>
              <a:t>·</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Advanced Fine-Tuning:</a:t>
            </a:r>
            <a:endParaRPr lang="en-IN" sz="1600" b="1" kern="100" dirty="0">
              <a:solidFill>
                <a:srgbClr val="FFFFFF"/>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Utilizes Low-Rank Adaptation (</a:t>
            </a:r>
            <a:r>
              <a:rPr lang="en-IN" sz="1600" b="1" kern="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LoRA</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for efficient fine-tuning, which reduces trainable parameters and accelerates the fine-tuning process.</a:t>
            </a:r>
            <a:endParaRPr lang="en-IN" sz="1600" b="1" kern="100" dirty="0">
              <a:solidFill>
                <a:srgbClr val="FFFFFF"/>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rgbClr val="FFFFFF"/>
                </a:solidFill>
                <a:effectLst/>
                <a:latin typeface="Symbol" panose="05050102010706020507" pitchFamily="18" charset="2"/>
                <a:ea typeface="Times New Roman" panose="02020603050405020304" pitchFamily="18" charset="0"/>
                <a:cs typeface="Times New Roman" panose="02020603050405020304" pitchFamily="18" charset="0"/>
              </a:rPr>
              <a:t>·</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Comprehensive </a:t>
            </a:r>
            <a:r>
              <a:rPr lang="en-IN" sz="1600" b="1" kern="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Descriptions:</a:t>
            </a:r>
            <a:endParaRPr lang="en-IN" sz="1600" b="1" kern="100" dirty="0">
              <a:solidFill>
                <a:srgbClr val="FFFFFF"/>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Fine-tuned with a detailed </a:t>
            </a:r>
            <a:r>
              <a:rPr lang="en-IN" sz="1600" b="1" kern="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descriptions dataset, enabling the generation of rich and accurate </a:t>
            </a:r>
            <a:r>
              <a:rPr lang="en-IN" sz="1600" b="1" kern="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information.</a:t>
            </a:r>
            <a:endParaRPr lang="en-IN" sz="1600" b="1" kern="100" dirty="0">
              <a:solidFill>
                <a:srgbClr val="FFFFFF"/>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rgbClr val="FFFFFF"/>
                </a:solidFill>
                <a:effectLst/>
                <a:latin typeface="Symbol" panose="05050102010706020507" pitchFamily="18" charset="2"/>
                <a:ea typeface="Times New Roman" panose="02020603050405020304" pitchFamily="18" charset="0"/>
                <a:cs typeface="Times New Roman" panose="02020603050405020304" pitchFamily="18" charset="0"/>
              </a:rPr>
              <a:t>·</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Generative AI Capabilities:</a:t>
            </a:r>
            <a:endParaRPr lang="en-IN" sz="1600" b="1" kern="100" dirty="0">
              <a:solidFill>
                <a:srgbClr val="FFFFFF"/>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Integrates Generative AI techniques to produce detailed and meaningful outputs, such as generating precise and contextually rich </a:t>
            </a:r>
            <a:r>
              <a:rPr lang="en-IN" sz="1600" b="1" kern="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descriptions.</a:t>
            </a:r>
            <a:endParaRPr lang="en-IN" sz="1600" b="1" kern="100" dirty="0">
              <a:solidFill>
                <a:srgbClr val="FFFFFF"/>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rgbClr val="FFFFFF"/>
                </a:solidFill>
                <a:effectLst/>
                <a:latin typeface="Symbol" panose="05050102010706020507" pitchFamily="18" charset="2"/>
                <a:ea typeface="Times New Roman" panose="02020603050405020304" pitchFamily="18" charset="0"/>
                <a:cs typeface="Times New Roman" panose="02020603050405020304" pitchFamily="18" charset="0"/>
              </a:rPr>
              <a:t>·</a:t>
            </a: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Accessibility and Portability:</a:t>
            </a:r>
            <a:endParaRPr lang="en-IN" sz="1600" b="1" kern="100" dirty="0">
              <a:solidFill>
                <a:srgbClr val="FFFFFF"/>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Optimized for CPU usage, making advanced AI tools accessible on standard hardware, enhancing portability, and reducing costs.</a:t>
            </a:r>
            <a:endParaRPr lang="en-IN" sz="1600" b="1" kern="100" dirty="0">
              <a:solidFill>
                <a:srgbClr val="FFFFFF"/>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pPr>
            <a:endParaRPr lang="en-IN" sz="1100" dirty="0">
              <a:solidFill>
                <a:srgbClr val="FFFFFF"/>
              </a:solidFill>
            </a:endParaRPr>
          </a:p>
        </p:txBody>
      </p:sp>
    </p:spTree>
    <p:extLst>
      <p:ext uri="{BB962C8B-B14F-4D97-AF65-F5344CB8AC3E}">
        <p14:creationId xmlns:p14="http://schemas.microsoft.com/office/powerpoint/2010/main" val="321602496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0A53A-BAB6-DB37-FF6D-929289C5B5C2}"/>
              </a:ext>
            </a:extLst>
          </p:cNvPr>
          <p:cNvSpPr>
            <a:spLocks noGrp="1"/>
          </p:cNvSpPr>
          <p:nvPr>
            <p:ph type="title"/>
          </p:nvPr>
        </p:nvSpPr>
        <p:spPr>
          <a:xfrm>
            <a:off x="5536734" y="609600"/>
            <a:ext cx="6560016" cy="1320800"/>
          </a:xfrm>
        </p:spPr>
        <p:txBody>
          <a:bodyPr>
            <a:normAutofit/>
          </a:bodyPr>
          <a:lstStyle/>
          <a:p>
            <a:r>
              <a:rPr lang="en-IN" dirty="0">
                <a:solidFill>
                  <a:srgbClr val="FF0000"/>
                </a:solidFill>
              </a:rPr>
              <a:t>BASE MODEL: TINY LLAMA-1.1B</a:t>
            </a:r>
          </a:p>
        </p:txBody>
      </p:sp>
      <p:sp>
        <p:nvSpPr>
          <p:cNvPr id="3" name="Content Placeholder 2">
            <a:extLst>
              <a:ext uri="{FF2B5EF4-FFF2-40B4-BE49-F238E27FC236}">
                <a16:creationId xmlns:a16="http://schemas.microsoft.com/office/drawing/2014/main" id="{5F787C31-C37A-089B-4947-1FAFDC10BCEA}"/>
              </a:ext>
            </a:extLst>
          </p:cNvPr>
          <p:cNvSpPr>
            <a:spLocks noGrp="1"/>
          </p:cNvSpPr>
          <p:nvPr>
            <p:ph idx="1"/>
          </p:nvPr>
        </p:nvSpPr>
        <p:spPr>
          <a:xfrm>
            <a:off x="5209563" y="1930401"/>
            <a:ext cx="6677637" cy="4745702"/>
          </a:xfrm>
        </p:spPr>
        <p:txBody>
          <a:bodyPr>
            <a:normAutofit lnSpcReduction="10000"/>
          </a:bodyPr>
          <a:lstStyle/>
          <a:p>
            <a:pPr>
              <a:lnSpc>
                <a:spcPct val="90000"/>
              </a:lnSpc>
              <a:spcBef>
                <a:spcPts val="800"/>
              </a:spcBef>
              <a:spcAft>
                <a:spcPts val="400"/>
              </a:spcAft>
            </a:pPr>
            <a:r>
              <a:rPr lang="en-IN" sz="16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TinyLLaMA</a:t>
            </a: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1.1 is a compact language model with 1.1 billion parameters, designed for efficient deployment in environments with limited computational and memory resources. It shares its architecture and tokenizer with </a:t>
            </a:r>
            <a:r>
              <a:rPr lang="en-IN" sz="16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LLaMA</a:t>
            </a: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2, making it compatible with many existing projects based on </a:t>
            </a:r>
            <a:r>
              <a:rPr lang="en-IN" sz="16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LLaMA</a:t>
            </a: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This model has been pretrained on 3 trillion tokens, offering robust performance despite its relatively small size.</a:t>
            </a:r>
            <a:endParaRPr lang="en-IN" sz="1600" b="1" kern="100" dirty="0">
              <a:solidFill>
                <a:schemeClr val="accent2"/>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Key features of </a:t>
            </a:r>
            <a:r>
              <a:rPr lang="en-IN" sz="16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TinyLLaMA</a:t>
            </a: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1.1 include:</a:t>
            </a:r>
            <a:endParaRPr lang="en-IN" sz="1600" b="1" kern="100" dirty="0">
              <a:solidFill>
                <a:schemeClr val="accent2"/>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Compact Size: With only 1.1 billion parameters, it is suitable for applications requiring lower computational and memory overheads.</a:t>
            </a:r>
            <a:endParaRPr lang="en-IN" sz="1600" b="1" kern="100" dirty="0">
              <a:solidFill>
                <a:schemeClr val="accent2"/>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Architecture: It follows the same architecture as </a:t>
            </a:r>
            <a:r>
              <a:rPr lang="en-IN" sz="16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LLaMA</a:t>
            </a: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2, ensuring compatibility and ease of integration with existing </a:t>
            </a:r>
            <a:r>
              <a:rPr lang="en-IN" sz="16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LLaMA</a:t>
            </a: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-based projects.</a:t>
            </a:r>
            <a:endParaRPr lang="en-IN" sz="1600" b="1" kern="100" dirty="0">
              <a:solidFill>
                <a:schemeClr val="accent2"/>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Training Data: The model is trained on a mixture of datasets, including </a:t>
            </a:r>
            <a:r>
              <a:rPr lang="en-IN" sz="16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SlimPajama</a:t>
            </a: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IN" sz="16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Starcoderdata</a:t>
            </a: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with a total of around 950 billion tokens processed during training.</a:t>
            </a:r>
            <a:endParaRPr lang="en-IN" sz="1600" b="1" kern="100" dirty="0">
              <a:solidFill>
                <a:schemeClr val="accent2"/>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spcBef>
                <a:spcPts val="800"/>
              </a:spcBef>
              <a:spcAft>
                <a:spcPts val="400"/>
              </a:spcAft>
            </a:pP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Performance: Despite its smaller size, </a:t>
            </a:r>
            <a:r>
              <a:rPr lang="en-IN" sz="16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TinyLLaMA</a:t>
            </a:r>
            <a:r>
              <a:rPr lang="en-IN" sz="16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performs well on various commonsense reasoning and problem-solving benchmarks, often outperforming other models in its parameter range.</a:t>
            </a:r>
            <a:endParaRPr lang="en-IN" sz="1600" b="1" kern="100" dirty="0">
              <a:solidFill>
                <a:schemeClr val="accent2"/>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90000"/>
              </a:lnSpc>
            </a:pPr>
            <a:endParaRPr lang="en-IN" sz="1000" dirty="0"/>
          </a:p>
        </p:txBody>
      </p:sp>
      <p:pic>
        <p:nvPicPr>
          <p:cNvPr id="5" name="Picture 4" descr="A stuffed animal running on a road&#10;&#10;Description automatically generated">
            <a:extLst>
              <a:ext uri="{FF2B5EF4-FFF2-40B4-BE49-F238E27FC236}">
                <a16:creationId xmlns:a16="http://schemas.microsoft.com/office/drawing/2014/main" id="{2BD550C3-642A-7521-2842-9D60A1114819}"/>
              </a:ext>
            </a:extLst>
          </p:cNvPr>
          <p:cNvPicPr>
            <a:picLocks noChangeAspect="1"/>
          </p:cNvPicPr>
          <p:nvPr/>
        </p:nvPicPr>
        <p:blipFill rotWithShape="1">
          <a:blip r:embed="rId2">
            <a:extLst>
              <a:ext uri="{28A0092B-C50C-407E-A947-70E740481C1C}">
                <a14:useLocalDpi xmlns:a14="http://schemas.microsoft.com/office/drawing/2010/main" val="0"/>
              </a:ext>
            </a:extLst>
          </a:blip>
          <a:srcRect l="22803" r="32947"/>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151341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B06E-EEA6-6EDB-1E21-290555B8DEBF}"/>
              </a:ext>
            </a:extLst>
          </p:cNvPr>
          <p:cNvSpPr>
            <a:spLocks noGrp="1"/>
          </p:cNvSpPr>
          <p:nvPr>
            <p:ph type="title"/>
          </p:nvPr>
        </p:nvSpPr>
        <p:spPr>
          <a:xfrm>
            <a:off x="2782529" y="4935794"/>
            <a:ext cx="6314492" cy="1320800"/>
          </a:xfrm>
        </p:spPr>
        <p:txBody>
          <a:bodyPr anchor="ctr">
            <a:normAutofit/>
          </a:bodyPr>
          <a:lstStyle/>
          <a:p>
            <a:r>
              <a:rPr lang="en-IN" sz="4800" dirty="0">
                <a:solidFill>
                  <a:srgbClr val="FF0000"/>
                </a:solidFill>
              </a:rPr>
              <a:t>Dataset: </a:t>
            </a:r>
            <a:r>
              <a:rPr lang="en-IN" sz="4800" dirty="0" err="1">
                <a:solidFill>
                  <a:srgbClr val="FF0000"/>
                </a:solidFill>
              </a:rPr>
              <a:t>Colors</a:t>
            </a:r>
            <a:r>
              <a:rPr lang="en-IN" sz="4800" dirty="0">
                <a:solidFill>
                  <a:srgbClr val="FF0000"/>
                </a:solidFill>
              </a:rPr>
              <a:t> </a:t>
            </a:r>
          </a:p>
        </p:txBody>
      </p:sp>
      <p:pic>
        <p:nvPicPr>
          <p:cNvPr id="14" name="Picture 13" descr="A group of cans of paint&#10;&#10;Description automatically generated">
            <a:extLst>
              <a:ext uri="{FF2B5EF4-FFF2-40B4-BE49-F238E27FC236}">
                <a16:creationId xmlns:a16="http://schemas.microsoft.com/office/drawing/2014/main" id="{398CFED0-29F7-309C-5607-BA84A21D5DF7}"/>
              </a:ext>
            </a:extLst>
          </p:cNvPr>
          <p:cNvPicPr>
            <a:picLocks noChangeAspect="1"/>
          </p:cNvPicPr>
          <p:nvPr/>
        </p:nvPicPr>
        <p:blipFill rotWithShape="1">
          <a:blip r:embed="rId2">
            <a:extLst>
              <a:ext uri="{28A0092B-C50C-407E-A947-70E740481C1C}">
                <a14:useLocalDpi xmlns:a14="http://schemas.microsoft.com/office/drawing/2010/main" val="0"/>
              </a:ext>
            </a:extLst>
          </a:blip>
          <a:srcRect l="429" r="4560" b="1"/>
          <a:stretch/>
        </p:blipFill>
        <p:spPr>
          <a:xfrm>
            <a:off x="1257526" y="1625086"/>
            <a:ext cx="3403967" cy="2436730"/>
          </a:xfrm>
          <a:prstGeom prst="rect">
            <a:avLst/>
          </a:prstGeom>
        </p:spPr>
      </p:pic>
      <p:graphicFrame>
        <p:nvGraphicFramePr>
          <p:cNvPr id="16" name="Rectangle 5">
            <a:extLst>
              <a:ext uri="{FF2B5EF4-FFF2-40B4-BE49-F238E27FC236}">
                <a16:creationId xmlns:a16="http://schemas.microsoft.com/office/drawing/2014/main" id="{2FE82176-924F-DD1E-58D1-6CE5D4C57401}"/>
              </a:ext>
            </a:extLst>
          </p:cNvPr>
          <p:cNvGraphicFramePr>
            <a:graphicFrameLocks/>
          </p:cNvGraphicFramePr>
          <p:nvPr>
            <p:extLst>
              <p:ext uri="{D42A27DB-BD31-4B8C-83A1-F6EECF244321}">
                <p14:modId xmlns:p14="http://schemas.microsoft.com/office/powerpoint/2010/main" val="4066741410"/>
              </p:ext>
            </p:extLst>
          </p:nvPr>
        </p:nvGraphicFramePr>
        <p:xfrm>
          <a:off x="4975123" y="570271"/>
          <a:ext cx="6676103" cy="4365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970080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
  <TotalTime>461</TotalTime>
  <Words>1519</Words>
  <Application>Microsoft Office PowerPoint</Application>
  <PresentationFormat>Widescreen</PresentationFormat>
  <Paragraphs>103</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Aptos</vt:lpstr>
      <vt:lpstr>Aptos Display</vt:lpstr>
      <vt:lpstr>Arial</vt:lpstr>
      <vt:lpstr>Symbol</vt:lpstr>
      <vt:lpstr>Times New Roman</vt:lpstr>
      <vt:lpstr>Trebuchet MS</vt:lpstr>
      <vt:lpstr>Wingdings 3</vt:lpstr>
      <vt:lpstr>Facet</vt:lpstr>
      <vt:lpstr>PowerPoint Presentation</vt:lpstr>
      <vt:lpstr>Topic: Running GenAI on Intel AI Laptops and Simple LLM Inference on CPU and fine-tuning of LLM Models using Intel OpenVino. </vt:lpstr>
      <vt:lpstr>PROBLEM STATEMENT: Running GenAI on Intel AI Laptops and Simple LLM Inference on CPU and fine-tuning of LLM Models using Intel Open VINO </vt:lpstr>
      <vt:lpstr>INTRODUCTION TO PROJECT</vt:lpstr>
      <vt:lpstr>PowerPoint Presentation</vt:lpstr>
      <vt:lpstr>PowerPoint Presentation</vt:lpstr>
      <vt:lpstr>Features Offered by the Project on Colors dataset   </vt:lpstr>
      <vt:lpstr>BASE MODEL: TINY LLAMA-1.1B</vt:lpstr>
      <vt:lpstr>Dataset: Colors </vt:lpstr>
      <vt:lpstr>ARCHITECTURE DIAGRAM</vt:lpstr>
      <vt:lpstr>PROCESS FLOW:</vt:lpstr>
      <vt:lpstr>Key Uses of the Model:</vt:lpstr>
      <vt:lpstr>Key Uses of the Model:</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UTKARSH - 210968082</dc:creator>
  <cp:lastModifiedBy>UTKARSH - 210968082</cp:lastModifiedBy>
  <cp:revision>7</cp:revision>
  <dcterms:created xsi:type="dcterms:W3CDTF">2024-07-07T14:28:17Z</dcterms:created>
  <dcterms:modified xsi:type="dcterms:W3CDTF">2024-07-09T07:58:44Z</dcterms:modified>
</cp:coreProperties>
</file>